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1"/>
  </p:notesMasterIdLst>
  <p:sldIdLst>
    <p:sldId id="256" r:id="rId3"/>
    <p:sldId id="511" r:id="rId4"/>
    <p:sldId id="402" r:id="rId5"/>
    <p:sldId id="513" r:id="rId6"/>
    <p:sldId id="450" r:id="rId7"/>
    <p:sldId id="516" r:id="rId8"/>
    <p:sldId id="517" r:id="rId9"/>
    <p:sldId id="453" r:id="rId10"/>
    <p:sldId id="454" r:id="rId11"/>
    <p:sldId id="455" r:id="rId12"/>
    <p:sldId id="520" r:id="rId13"/>
    <p:sldId id="458" r:id="rId14"/>
    <p:sldId id="522" r:id="rId15"/>
    <p:sldId id="460" r:id="rId16"/>
    <p:sldId id="525" r:id="rId17"/>
    <p:sldId id="463" r:id="rId18"/>
    <p:sldId id="531" r:id="rId19"/>
    <p:sldId id="468" r:id="rId20"/>
    <p:sldId id="535" r:id="rId21"/>
    <p:sldId id="472" r:id="rId22"/>
    <p:sldId id="536" r:id="rId23"/>
    <p:sldId id="473" r:id="rId24"/>
    <p:sldId id="542" r:id="rId25"/>
    <p:sldId id="401" r:id="rId26"/>
    <p:sldId id="543" r:id="rId27"/>
    <p:sldId id="544" r:id="rId28"/>
    <p:sldId id="480" r:id="rId29"/>
    <p:sldId id="546" r:id="rId30"/>
    <p:sldId id="482" r:id="rId31"/>
    <p:sldId id="549" r:id="rId32"/>
    <p:sldId id="485" r:id="rId33"/>
    <p:sldId id="551" r:id="rId34"/>
    <p:sldId id="487" r:id="rId35"/>
    <p:sldId id="553" r:id="rId36"/>
    <p:sldId id="489" r:id="rId37"/>
    <p:sldId id="558" r:id="rId38"/>
    <p:sldId id="403" r:id="rId39"/>
    <p:sldId id="559" r:id="rId40"/>
    <p:sldId id="493" r:id="rId41"/>
    <p:sldId id="566" r:id="rId42"/>
    <p:sldId id="497" r:id="rId43"/>
    <p:sldId id="569" r:id="rId44"/>
    <p:sldId id="500" r:id="rId45"/>
    <p:sldId id="565" r:id="rId46"/>
    <p:sldId id="502" r:id="rId47"/>
    <p:sldId id="573" r:id="rId48"/>
    <p:sldId id="578" r:id="rId49"/>
    <p:sldId id="404" r:id="rId50"/>
    <p:sldId id="405" r:id="rId51"/>
    <p:sldId id="585" r:id="rId52"/>
    <p:sldId id="586" r:id="rId53"/>
    <p:sldId id="587" r:id="rId54"/>
    <p:sldId id="646" r:id="rId55"/>
    <p:sldId id="647" r:id="rId56"/>
    <p:sldId id="584" r:id="rId57"/>
    <p:sldId id="648" r:id="rId58"/>
    <p:sldId id="649" r:id="rId59"/>
    <p:sldId id="400" r:id="rId6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9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778" autoAdjust="0"/>
    <p:restoredTop sz="94706" autoAdjust="0"/>
  </p:normalViewPr>
  <p:slideViewPr>
    <p:cSldViewPr snapToObjects="1" showGuides="1">
      <p:cViewPr>
        <p:scale>
          <a:sx n="80" d="100"/>
          <a:sy n="80" d="100"/>
        </p:scale>
        <p:origin x="-1092" y="-606"/>
      </p:cViewPr>
      <p:guideLst>
        <p:guide orient="horz" pos="259"/>
        <p:guide orient="horz" pos="2981"/>
        <p:guide pos="113"/>
        <p:guide pos="5647"/>
      </p:guideLst>
    </p:cSldViewPr>
  </p:slideViewPr>
  <p:outlineViewPr>
    <p:cViewPr>
      <p:scale>
        <a:sx n="33" d="100"/>
        <a:sy n="33" d="100"/>
      </p:scale>
      <p:origin x="90" y="8920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notesMaster" Target="notesMasters/notesMaster1.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F976F6-646A-43BF-883E-2501846BD78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56E1FA-01DA-4B4C-9BCA-C8FC522F7F5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文本占位符 3"/>
          <p:cNvSpPr>
            <a:spLocks noGrp="1"/>
          </p:cNvSpPr>
          <p:nvPr>
            <p:ph type="body" sz="quarter" idx="10"/>
          </p:nvPr>
        </p:nvSpPr>
        <p:spPr>
          <a:xfrm>
            <a:off x="179388" y="411287"/>
            <a:ext cx="8785225" cy="4320257"/>
          </a:xfrm>
          <a:prstGeom prst="rect">
            <a:avLst/>
          </a:prstGeom>
        </p:spPr>
        <p:txBody>
          <a:bodyPr/>
          <a:lstStyle>
            <a:lvl1pPr marL="0" indent="539750" hangingPunct="1">
              <a:lnSpc>
                <a:spcPct val="150000"/>
              </a:lnSpc>
              <a:spcBef>
                <a:spcPts val="0"/>
              </a:spcBef>
              <a:buNone/>
              <a:defRPr sz="2000">
                <a:solidFill>
                  <a:schemeClr val="tx1"/>
                </a:solidFill>
                <a:latin typeface="微软雅黑" panose="020B0503020204020204" pitchFamily="34" charset="-122"/>
                <a:ea typeface="微软雅黑" panose="020B0503020204020204" pitchFamily="34"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pPr lvl="0"/>
            <a:r>
              <a:rPr lang="zh-CN" altLang="en-US" dirty="0" smtClean="0"/>
              <a:t>单击此处编辑母版文本样式</a:t>
            </a:r>
            <a:endParaRPr lang="zh-CN" altLang="en-US" dirty="0"/>
          </a:p>
        </p:txBody>
      </p:sp>
      <p:pic>
        <p:nvPicPr>
          <p:cNvPr id="2050" name="Picture 2"/>
          <p:cNvPicPr>
            <a:picLocks noChangeAspect="1" noChangeArrowheads="1"/>
          </p:cNvPicPr>
          <p:nvPr userDrawn="1"/>
        </p:nvPicPr>
        <p:blipFill>
          <a:blip r:embed="rId3" cstate="print"/>
          <a:srcRect l="63674" b="97167"/>
          <a:stretch>
            <a:fillRect/>
          </a:stretch>
        </p:blipFill>
        <p:spPr bwMode="auto">
          <a:xfrm>
            <a:off x="6660232" y="0"/>
            <a:ext cx="2483768" cy="699542"/>
          </a:xfrm>
          <a:prstGeom prst="rect">
            <a:avLst/>
          </a:prstGeom>
          <a:noFill/>
          <a:ln w="9525">
            <a:noFill/>
            <a:miter lim="800000"/>
            <a:headEnd/>
            <a:tailEnd/>
          </a:ln>
        </p:spPr>
      </p:pic>
      <p:pic>
        <p:nvPicPr>
          <p:cNvPr id="5" name="图片 4" descr="会计_02.png"/>
          <p:cNvPicPr>
            <a:picLocks noChangeAspect="1"/>
          </p:cNvPicPr>
          <p:nvPr userDrawn="1"/>
        </p:nvPicPr>
        <p:blipFill>
          <a:blip r:embed="rId4" cstate="print"/>
          <a:stretch>
            <a:fillRect/>
          </a:stretch>
        </p:blipFill>
        <p:spPr>
          <a:xfrm>
            <a:off x="7043264" y="-71250"/>
            <a:ext cx="1944216" cy="63144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6" name="文本占位符 3"/>
          <p:cNvSpPr>
            <a:spLocks noGrp="1"/>
          </p:cNvSpPr>
          <p:nvPr>
            <p:ph type="body" sz="quarter" idx="10"/>
          </p:nvPr>
        </p:nvSpPr>
        <p:spPr>
          <a:xfrm>
            <a:off x="179388" y="411287"/>
            <a:ext cx="8785225" cy="4320257"/>
          </a:xfrm>
          <a:prstGeom prst="rect">
            <a:avLst/>
          </a:prstGeom>
        </p:spPr>
        <p:txBody>
          <a:bodyPr/>
          <a:lstStyle>
            <a:lvl1pPr marL="0" indent="539750" hangingPunct="1">
              <a:lnSpc>
                <a:spcPct val="150000"/>
              </a:lnSpc>
              <a:spcBef>
                <a:spcPts val="0"/>
              </a:spcBef>
              <a:buNone/>
              <a:defRPr sz="2200">
                <a:solidFill>
                  <a:schemeClr val="tx1"/>
                </a:solidFill>
                <a:latin typeface="黑体" panose="02010609060101010101" pitchFamily="2" charset="-122"/>
                <a:ea typeface="黑体" panose="02010609060101010101" pitchFamily="2"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pPr lvl="0"/>
            <a:r>
              <a:rPr lang="zh-CN" altLang="en-US" dirty="0" smtClean="0"/>
              <a:t>单击此处编辑母版文本样式</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垂直排列标题与文本">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395289" y="627064"/>
            <a:ext cx="662463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CC99"/>
                </a:solidFill>
                <a:latin typeface="华文中宋" panose="02010600040101010101" pitchFamily="2" charset="-122"/>
                <a:ea typeface="华文中宋" panose="02010600040101010101" pitchFamily="2" charset="-122"/>
              </a:defRPr>
            </a:lvl1pPr>
            <a:lvl2pPr marL="742950" indent="-285750" eaLnBrk="0" hangingPunct="0">
              <a:defRPr>
                <a:solidFill>
                  <a:srgbClr val="FFCC99"/>
                </a:solidFill>
                <a:latin typeface="华文中宋" panose="02010600040101010101" pitchFamily="2" charset="-122"/>
                <a:ea typeface="华文中宋" panose="02010600040101010101" pitchFamily="2" charset="-122"/>
              </a:defRPr>
            </a:lvl2pPr>
            <a:lvl3pPr marL="1143000" indent="-228600" eaLnBrk="0" hangingPunct="0">
              <a:defRPr>
                <a:solidFill>
                  <a:srgbClr val="FFCC99"/>
                </a:solidFill>
                <a:latin typeface="华文中宋" panose="02010600040101010101" pitchFamily="2" charset="-122"/>
                <a:ea typeface="华文中宋" panose="02010600040101010101" pitchFamily="2" charset="-122"/>
              </a:defRPr>
            </a:lvl3pPr>
            <a:lvl4pPr marL="1600200" indent="-228600" eaLnBrk="0" hangingPunct="0">
              <a:defRPr>
                <a:solidFill>
                  <a:srgbClr val="FFCC99"/>
                </a:solidFill>
                <a:latin typeface="华文中宋" panose="02010600040101010101" pitchFamily="2" charset="-122"/>
                <a:ea typeface="华文中宋" panose="02010600040101010101" pitchFamily="2" charset="-122"/>
              </a:defRPr>
            </a:lvl4pPr>
            <a:lvl5pPr marL="2057400" indent="-228600" eaLnBrk="0" hangingPunct="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p:txBody>
      </p:sp>
      <p:sp>
        <p:nvSpPr>
          <p:cNvPr id="5" name="文本占位符 3"/>
          <p:cNvSpPr>
            <a:spLocks noGrp="1"/>
          </p:cNvSpPr>
          <p:nvPr>
            <p:ph type="body" sz="quarter" idx="11"/>
          </p:nvPr>
        </p:nvSpPr>
        <p:spPr>
          <a:xfrm>
            <a:off x="395538" y="1635646"/>
            <a:ext cx="6624637" cy="936104"/>
          </a:xfrm>
          <a:prstGeom prst="rect">
            <a:avLst/>
          </a:prstGeom>
        </p:spPr>
        <p:txBody>
          <a:bodyPr/>
          <a:lstStyle>
            <a:lvl1pPr marL="0" indent="0" algn="ctr">
              <a:lnSpc>
                <a:spcPct val="150000"/>
              </a:lnSpc>
              <a:spcBef>
                <a:spcPts val="0"/>
              </a:spcBef>
              <a:buNone/>
              <a:defRPr sz="3400">
                <a:solidFill>
                  <a:srgbClr val="FFFF00"/>
                </a:solidFill>
                <a:latin typeface="黑体" panose="02010609060101010101" pitchFamily="2" charset="-122"/>
                <a:ea typeface="黑体" panose="02010609060101010101" pitchFamily="2"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pPr lvl="0"/>
            <a:r>
              <a:rPr lang="zh-CN" altLang="en-US" dirty="0" smtClean="0"/>
              <a:t>单击此处编辑母版文本样式</a:t>
            </a:r>
            <a:endParaRPr lang="en-US" altLang="zh-CN" dirty="0" smtClean="0"/>
          </a:p>
          <a:p>
            <a:pPr lvl="0"/>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395289" y="627064"/>
            <a:ext cx="662463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eaLnBrk="0" hangingPunct="0">
              <a:defRPr>
                <a:solidFill>
                  <a:srgbClr val="FFCC99"/>
                </a:solidFill>
                <a:latin typeface="华文中宋" panose="02010600040101010101" pitchFamily="2" charset="-122"/>
                <a:ea typeface="华文中宋" panose="02010600040101010101" pitchFamily="2" charset="-122"/>
              </a:defRPr>
            </a:lvl1pPr>
            <a:lvl2pPr marL="742950" indent="-285750" eaLnBrk="0" hangingPunct="0">
              <a:defRPr>
                <a:solidFill>
                  <a:srgbClr val="FFCC99"/>
                </a:solidFill>
                <a:latin typeface="华文中宋" panose="02010600040101010101" pitchFamily="2" charset="-122"/>
                <a:ea typeface="华文中宋" panose="02010600040101010101" pitchFamily="2" charset="-122"/>
              </a:defRPr>
            </a:lvl2pPr>
            <a:lvl3pPr marL="1143000" indent="-228600" eaLnBrk="0" hangingPunct="0">
              <a:defRPr>
                <a:solidFill>
                  <a:srgbClr val="FFCC99"/>
                </a:solidFill>
                <a:latin typeface="华文中宋" panose="02010600040101010101" pitchFamily="2" charset="-122"/>
                <a:ea typeface="华文中宋" panose="02010600040101010101" pitchFamily="2" charset="-122"/>
              </a:defRPr>
            </a:lvl3pPr>
            <a:lvl4pPr marL="1600200" indent="-228600" eaLnBrk="0" hangingPunct="0">
              <a:defRPr>
                <a:solidFill>
                  <a:srgbClr val="FFCC99"/>
                </a:solidFill>
                <a:latin typeface="华文中宋" panose="02010600040101010101" pitchFamily="2" charset="-122"/>
                <a:ea typeface="华文中宋" panose="02010600040101010101" pitchFamily="2" charset="-122"/>
              </a:defRPr>
            </a:lvl4pPr>
            <a:lvl5pPr marL="2057400" indent="-228600" eaLnBrk="0" hangingPunct="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p:txBody>
      </p:sp>
      <p:sp>
        <p:nvSpPr>
          <p:cNvPr id="4" name="文本占位符 3"/>
          <p:cNvSpPr>
            <a:spLocks noGrp="1"/>
          </p:cNvSpPr>
          <p:nvPr>
            <p:ph type="body" sz="quarter" idx="10"/>
          </p:nvPr>
        </p:nvSpPr>
        <p:spPr>
          <a:xfrm>
            <a:off x="395289" y="627063"/>
            <a:ext cx="6624637" cy="4032250"/>
          </a:xfrm>
          <a:prstGeom prst="rect">
            <a:avLst/>
          </a:prstGeom>
        </p:spPr>
        <p:txBody>
          <a:bodyPr/>
          <a:lstStyle>
            <a:lvl1pPr marL="0" indent="539750" algn="just" eaLnBrk="1" hangingPunct="1">
              <a:lnSpc>
                <a:spcPct val="150000"/>
              </a:lnSpc>
              <a:spcBef>
                <a:spcPts val="0"/>
              </a:spcBef>
              <a:buNone/>
              <a:defRPr sz="2200">
                <a:solidFill>
                  <a:srgbClr val="FDE9D9"/>
                </a:solidFill>
                <a:latin typeface="黑体" panose="02010609060101010101" pitchFamily="2" charset="-122"/>
                <a:ea typeface="黑体" panose="02010609060101010101" pitchFamily="2"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pPr lvl="0"/>
            <a:r>
              <a:rPr lang="zh-CN" altLang="en-US" dirty="0" smtClean="0"/>
              <a:t>单击此处编辑母版文本样式</a:t>
            </a:r>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2_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4684714"/>
            <a:ext cx="2133600" cy="357187"/>
          </a:xfrm>
          <a:prstGeom prst="rect">
            <a:avLst/>
          </a:prstGeom>
        </p:spPr>
        <p:txBody>
          <a:bodyPr/>
          <a:lstStyle>
            <a:lvl1pPr>
              <a:defRPr>
                <a:ea typeface="华文中宋" panose="02010600040101010101" pitchFamily="2" charset="-122"/>
              </a:defRPr>
            </a:lvl1pPr>
          </a:lstStyle>
          <a:p>
            <a:pPr>
              <a:defRPr/>
            </a:pPr>
            <a:endParaRPr lang="en-US" altLang="zh-CN"/>
          </a:p>
        </p:txBody>
      </p:sp>
      <p:sp>
        <p:nvSpPr>
          <p:cNvPr id="3" name="Rectangle 5"/>
          <p:cNvSpPr>
            <a:spLocks noGrp="1" noChangeArrowheads="1"/>
          </p:cNvSpPr>
          <p:nvPr>
            <p:ph type="ftr" sz="quarter" idx="11"/>
          </p:nvPr>
        </p:nvSpPr>
        <p:spPr>
          <a:xfrm>
            <a:off x="3124200" y="4684714"/>
            <a:ext cx="2895600" cy="357187"/>
          </a:xfrm>
          <a:prstGeom prst="rect">
            <a:avLst/>
          </a:prstGeom>
        </p:spPr>
        <p:txBody>
          <a:bodyPr/>
          <a:lstStyle>
            <a:lvl1pPr>
              <a:defRPr>
                <a:ea typeface="华文中宋" panose="02010600040101010101" pitchFamily="2" charset="-122"/>
              </a:defRPr>
            </a:lvl1pPr>
          </a:lstStyle>
          <a:p>
            <a:pPr>
              <a:defRPr/>
            </a:pPr>
            <a:endParaRPr lang="en-US" altLang="zh-CN"/>
          </a:p>
        </p:txBody>
      </p:sp>
      <p:sp>
        <p:nvSpPr>
          <p:cNvPr id="4" name="Rectangle 6"/>
          <p:cNvSpPr>
            <a:spLocks noGrp="1" noChangeArrowheads="1"/>
          </p:cNvSpPr>
          <p:nvPr>
            <p:ph type="sldNum" sz="quarter" idx="12"/>
          </p:nvPr>
        </p:nvSpPr>
        <p:spPr>
          <a:xfrm>
            <a:off x="6553200" y="4684714"/>
            <a:ext cx="2133600" cy="357187"/>
          </a:xfrm>
          <a:prstGeom prst="rect">
            <a:avLst/>
          </a:prstGeom>
        </p:spPr>
        <p:txBody>
          <a:bodyPr/>
          <a:lstStyle>
            <a:lvl1pPr>
              <a:defRPr>
                <a:ea typeface="华文中宋" panose="02010600040101010101" pitchFamily="2" charset="-122"/>
              </a:defRPr>
            </a:lvl1pPr>
          </a:lstStyle>
          <a:p>
            <a:pPr>
              <a:defRPr/>
            </a:pPr>
            <a:fld id="{068BFA71-D75A-4B87-AAAD-351C62BA81CA}"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image" Target="../media/image5.png"/><Relationship Id="rId7" Type="http://schemas.openxmlformats.org/officeDocument/2006/relationships/image" Target="../media/image4.png"/><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3.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pic>
        <p:nvPicPr>
          <p:cNvPr id="2" name="图片 1" descr="图片1.png"/>
          <p:cNvPicPr>
            <a:picLocks noChangeAspect="1"/>
          </p:cNvPicPr>
          <p:nvPr userDrawn="1"/>
        </p:nvPicPr>
        <p:blipFill>
          <a:blip r:embed="rId8" cstate="print"/>
          <a:srcRect t="92006" r="90550"/>
          <a:stretch>
            <a:fillRect/>
          </a:stretch>
        </p:blipFill>
        <p:spPr>
          <a:xfrm>
            <a:off x="35496" y="4732338"/>
            <a:ext cx="648072" cy="411162"/>
          </a:xfrm>
          <a:prstGeom prst="rect">
            <a:avLst/>
          </a:prstGeom>
        </p:spPr>
      </p:pic>
      <p:pic>
        <p:nvPicPr>
          <p:cNvPr id="1026" name="Picture 2"/>
          <p:cNvPicPr>
            <a:picLocks noChangeAspect="1" noChangeArrowheads="1"/>
          </p:cNvPicPr>
          <p:nvPr userDrawn="1"/>
        </p:nvPicPr>
        <p:blipFill>
          <a:blip r:embed="rId9" cstate="print"/>
          <a:srcRect l="82146" t="1378" r="3110" b="92582"/>
          <a:stretch>
            <a:fillRect/>
          </a:stretch>
        </p:blipFill>
        <p:spPr bwMode="auto">
          <a:xfrm>
            <a:off x="7080404" y="123478"/>
            <a:ext cx="1872333" cy="576064"/>
          </a:xfrm>
          <a:prstGeom prst="rect">
            <a:avLst/>
          </a:prstGeom>
          <a:noFill/>
          <a:ln w="9525">
            <a:noFill/>
            <a:miter lim="800000"/>
            <a:headEnd/>
            <a:tailEnd/>
          </a:ln>
        </p:spPr>
      </p:pic>
      <p:pic>
        <p:nvPicPr>
          <p:cNvPr id="3" name="图片 2" descr="会计_02.png"/>
          <p:cNvPicPr>
            <a:picLocks noChangeAspect="1"/>
          </p:cNvPicPr>
          <p:nvPr userDrawn="1"/>
        </p:nvPicPr>
        <p:blipFill>
          <a:blip r:embed="rId10" cstate="print"/>
          <a:stretch>
            <a:fillRect/>
          </a:stretch>
        </p:blipFill>
        <p:spPr>
          <a:xfrm>
            <a:off x="6876256" y="97029"/>
            <a:ext cx="1944216" cy="63144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3"/>
          <p:cNvSpPr txBox="1"/>
          <p:nvPr/>
        </p:nvSpPr>
        <p:spPr>
          <a:xfrm>
            <a:off x="395539" y="2048644"/>
            <a:ext cx="8280151" cy="936104"/>
          </a:xfrm>
          <a:prstGeom prst="rect">
            <a:avLst/>
          </a:prstGeom>
        </p:spPr>
        <p:txBody>
          <a:bodyPr anchor="ctr"/>
          <a:lstStyle>
            <a:lvl1pPr algn="ctr">
              <a:lnSpc>
                <a:spcPct val="150000"/>
              </a:lnSpc>
              <a:buNone/>
              <a:defRPr sz="4000">
                <a:solidFill>
                  <a:srgbClr val="FFFF00"/>
                </a:solidFill>
                <a:latin typeface="黑体" panose="02010609060101010101" pitchFamily="2" charset="-122"/>
                <a:ea typeface="黑体" panose="02010609060101010101" pitchFamily="2"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endParaRPr lang="zh-CN" altLang="zh-CN" sz="44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0" y="2139702"/>
            <a:ext cx="9143999" cy="707886"/>
          </a:xfrm>
          <a:prstGeom prst="rect">
            <a:avLst/>
          </a:prstGeom>
        </p:spPr>
        <p:txBody>
          <a:bodyPr wrap="square">
            <a:spAutoFit/>
          </a:bodyPr>
          <a:lstStyle/>
          <a:p>
            <a:pPr algn="ctr"/>
            <a:r>
              <a:rPr lang="zh-CN" altLang="zh-CN" sz="4000" b="1" dirty="0" smtClean="0">
                <a:solidFill>
                  <a:schemeClr val="bg1"/>
                </a:solidFill>
                <a:latin typeface="微软雅黑" panose="020B0503020204020204" pitchFamily="34" charset="-122"/>
                <a:ea typeface="微软雅黑" panose="020B0503020204020204" pitchFamily="34" charset="-122"/>
              </a:rPr>
              <a:t>中级模考</a:t>
            </a:r>
            <a:r>
              <a:rPr lang="en-US" altLang="zh-CN" sz="4000" b="1" dirty="0" smtClean="0">
                <a:solidFill>
                  <a:schemeClr val="bg1"/>
                </a:solidFill>
                <a:latin typeface="微软雅黑" panose="020B0503020204020204" pitchFamily="34" charset="-122"/>
                <a:ea typeface="微软雅黑" panose="020B0503020204020204" pitchFamily="34" charset="-122"/>
              </a:rPr>
              <a:t>-</a:t>
            </a:r>
            <a:r>
              <a:rPr lang="zh-CN" altLang="zh-CN" sz="4000" b="1" dirty="0" smtClean="0">
                <a:solidFill>
                  <a:schemeClr val="bg1"/>
                </a:solidFill>
                <a:latin typeface="微软雅黑" panose="020B0503020204020204" pitchFamily="34" charset="-122"/>
                <a:ea typeface="微软雅黑" panose="020B0503020204020204" pitchFamily="34" charset="-122"/>
              </a:rPr>
              <a:t>经济法科目（二）</a:t>
            </a:r>
            <a:endParaRPr lang="en-US" altLang="zh-CN" sz="4000" b="1" dirty="0" smtClean="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3293274" y="3219822"/>
            <a:ext cx="2646878" cy="461665"/>
          </a:xfrm>
          <a:prstGeom prst="rect">
            <a:avLst/>
          </a:prstGeom>
        </p:spPr>
        <p:txBody>
          <a:bodyPr wrap="none">
            <a:spAutoFit/>
          </a:bodyPr>
          <a:lstStyle/>
          <a:p>
            <a:r>
              <a:rPr lang="zh-CN" altLang="en-US" sz="2400" b="1" dirty="0" smtClean="0">
                <a:latin typeface="微软雅黑" panose="020B0503020204020204" pitchFamily="34" charset="-122"/>
                <a:ea typeface="微软雅黑" panose="020B0503020204020204" pitchFamily="34" charset="-122"/>
              </a:rPr>
              <a:t>主讲老师：赵俊峰</a:t>
            </a:r>
            <a:endParaRPr lang="zh-CN" altLang="en-US" sz="2400" b="1" dirty="0" smtClean="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nSpc>
                <a:spcPct val="140000"/>
              </a:lnSpc>
            </a:pPr>
            <a:r>
              <a:rPr lang="zh-CN" altLang="zh-CN" dirty="0" smtClean="0">
                <a:solidFill>
                  <a:srgbClr val="FF0000"/>
                </a:solidFill>
              </a:rPr>
              <a:t>一、单项选择题（本类题共</a:t>
            </a:r>
            <a:r>
              <a:rPr lang="en-US" altLang="zh-CN" dirty="0" smtClean="0">
                <a:solidFill>
                  <a:srgbClr val="FF0000"/>
                </a:solidFill>
              </a:rPr>
              <a:t>30</a:t>
            </a:r>
            <a:r>
              <a:rPr lang="zh-CN" altLang="zh-CN" dirty="0" smtClean="0">
                <a:solidFill>
                  <a:srgbClr val="FF0000"/>
                </a:solidFill>
              </a:rPr>
              <a:t>小题，每小题</a:t>
            </a:r>
            <a:r>
              <a:rPr lang="en-US" altLang="zh-CN" dirty="0" smtClean="0">
                <a:solidFill>
                  <a:srgbClr val="FF0000"/>
                </a:solidFill>
              </a:rPr>
              <a:t>1</a:t>
            </a:r>
            <a:r>
              <a:rPr lang="zh-CN" altLang="zh-CN" dirty="0" smtClean="0">
                <a:solidFill>
                  <a:srgbClr val="FF0000"/>
                </a:solidFill>
              </a:rPr>
              <a:t>分，共</a:t>
            </a:r>
            <a:r>
              <a:rPr lang="en-US" altLang="zh-CN" dirty="0" smtClean="0">
                <a:solidFill>
                  <a:srgbClr val="FF0000"/>
                </a:solidFill>
              </a:rPr>
              <a:t>30</a:t>
            </a:r>
            <a:r>
              <a:rPr lang="zh-CN" altLang="zh-CN" dirty="0" smtClean="0">
                <a:solidFill>
                  <a:srgbClr val="FF0000"/>
                </a:solidFill>
              </a:rPr>
              <a:t>分。每小题备选答案中，只有一个符合题意的正确答案。多选、错选、不选均不得分。请使用计算机鼠标在计算机答题界面上点击试题答案备选项前的按钮“○”作答）</a:t>
            </a:r>
            <a:r>
              <a:rPr lang="en-US" altLang="zh-CN" dirty="0" smtClean="0">
                <a:solidFill>
                  <a:srgbClr val="FF0000"/>
                </a:solidFill>
              </a:rPr>
              <a:t>   </a:t>
            </a:r>
            <a:endParaRPr lang="zh-CN" altLang="zh-CN" dirty="0" smtClean="0">
              <a:solidFill>
                <a:srgbClr val="FF0000"/>
              </a:solidFill>
            </a:endParaRPr>
          </a:p>
          <a:p>
            <a:pPr>
              <a:lnSpc>
                <a:spcPct val="140000"/>
              </a:lnSpc>
            </a:pPr>
            <a:r>
              <a:rPr lang="en-US" altLang="zh-CN" dirty="0" smtClean="0"/>
              <a:t>1.</a:t>
            </a:r>
            <a:r>
              <a:rPr lang="zh-CN" altLang="zh-CN" dirty="0" smtClean="0"/>
              <a:t>下列附条件合同效力的描述，正确的是（　）。 </a:t>
            </a:r>
            <a:endParaRPr lang="zh-CN" altLang="zh-CN" dirty="0" smtClean="0"/>
          </a:p>
          <a:p>
            <a:pPr>
              <a:lnSpc>
                <a:spcPct val="140000"/>
              </a:lnSpc>
            </a:pPr>
            <a:r>
              <a:rPr lang="en-US" altLang="zh-CN" dirty="0" smtClean="0"/>
              <a:t>A.</a:t>
            </a:r>
            <a:r>
              <a:rPr lang="zh-CN" altLang="zh-CN" dirty="0" smtClean="0"/>
              <a:t>附生效条件的合同，自条件成就时失效 </a:t>
            </a:r>
            <a:endParaRPr lang="zh-CN" altLang="zh-CN" dirty="0" smtClean="0"/>
          </a:p>
          <a:p>
            <a:pPr>
              <a:lnSpc>
                <a:spcPct val="140000"/>
              </a:lnSpc>
            </a:pPr>
            <a:r>
              <a:rPr lang="en-US" altLang="zh-CN" dirty="0" smtClean="0"/>
              <a:t>B.</a:t>
            </a:r>
            <a:r>
              <a:rPr lang="zh-CN" altLang="zh-CN" dirty="0" smtClean="0"/>
              <a:t>附解除条件的合同，自条件成就时生效 </a:t>
            </a:r>
            <a:endParaRPr lang="zh-CN" altLang="zh-CN" dirty="0" smtClean="0"/>
          </a:p>
          <a:p>
            <a:pPr>
              <a:lnSpc>
                <a:spcPct val="140000"/>
              </a:lnSpc>
            </a:pPr>
            <a:r>
              <a:rPr lang="en-US" altLang="zh-CN" dirty="0" smtClean="0"/>
              <a:t>C.</a:t>
            </a:r>
            <a:r>
              <a:rPr lang="zh-CN" altLang="zh-CN" dirty="0" smtClean="0"/>
              <a:t>附生效条件的合同，当事人为自己的利益不正当地阻止条件成就时，该合同生效 </a:t>
            </a:r>
            <a:endParaRPr lang="zh-CN" altLang="zh-CN" dirty="0" smtClean="0"/>
          </a:p>
          <a:p>
            <a:pPr>
              <a:lnSpc>
                <a:spcPct val="140000"/>
              </a:lnSpc>
            </a:pPr>
            <a:r>
              <a:rPr lang="en-US" altLang="zh-CN" dirty="0" smtClean="0"/>
              <a:t>D.</a:t>
            </a:r>
            <a:r>
              <a:rPr lang="zh-CN" altLang="zh-CN" dirty="0" smtClean="0"/>
              <a:t>附解除条件的合同，当事人为自己的利益不正当地阻止条件成就时，该合同继续有效 </a:t>
            </a:r>
            <a:endParaRPr lang="zh-CN"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】C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当事人对合同的效力可以约定附条件。附生效条件的合同，自条件成就时生效。附解除条件的合同，自条件成就时失效。当事人为自己的利益不正当地阻止条件成就的，视为条件已成就；不正当地促成条件成就的，视为条件不成就。</a:t>
            </a:r>
            <a:endParaRPr lang="zh-CN"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3.</a:t>
            </a:r>
            <a:r>
              <a:rPr lang="zh-CN" altLang="zh-CN" dirty="0" smtClean="0"/>
              <a:t>对于可撤销法律行为，下列表述不正确的是（　）。 </a:t>
            </a:r>
            <a:endParaRPr lang="zh-CN" altLang="zh-CN" dirty="0" smtClean="0"/>
          </a:p>
          <a:p>
            <a:r>
              <a:rPr lang="en-US" altLang="zh-CN" dirty="0" smtClean="0"/>
              <a:t>A.</a:t>
            </a:r>
            <a:r>
              <a:rPr lang="zh-CN" altLang="zh-CN" dirty="0" smtClean="0"/>
              <a:t>在该行为被撤销前，其效力已经发生的，视为未发生 </a:t>
            </a:r>
            <a:endParaRPr lang="zh-CN" altLang="zh-CN" dirty="0" smtClean="0"/>
          </a:p>
          <a:p>
            <a:r>
              <a:rPr lang="en-US" altLang="zh-CN" dirty="0" smtClean="0"/>
              <a:t>B.</a:t>
            </a:r>
            <a:r>
              <a:rPr lang="zh-CN" altLang="zh-CN" dirty="0" smtClean="0"/>
              <a:t>该行为的撤销应由享有撤销权的当事人行使 </a:t>
            </a:r>
            <a:endParaRPr lang="zh-CN" altLang="zh-CN" dirty="0" smtClean="0"/>
          </a:p>
          <a:p>
            <a:r>
              <a:rPr lang="en-US" altLang="zh-CN" dirty="0" smtClean="0"/>
              <a:t>C.</a:t>
            </a:r>
            <a:r>
              <a:rPr lang="zh-CN" altLang="zh-CN" dirty="0" smtClean="0"/>
              <a:t>撤销权人对权利的行使拥有选择权 </a:t>
            </a:r>
            <a:endParaRPr lang="zh-CN" altLang="zh-CN" dirty="0" smtClean="0"/>
          </a:p>
          <a:p>
            <a:r>
              <a:rPr lang="en-US" altLang="zh-CN" dirty="0" smtClean="0"/>
              <a:t>D.</a:t>
            </a:r>
            <a:r>
              <a:rPr lang="zh-CN" altLang="zh-CN" dirty="0" smtClean="0"/>
              <a:t>该行为一经撤销，其效力溯及到行为的开始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可撤销法律行为被撤销前，其效力已经发生，未经撤销，其效力不消灭。即其效力的消灭以撤销为条件。 </a:t>
            </a:r>
            <a:endParaRPr lang="zh-CN" altLang="zh-CN"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6.</a:t>
            </a:r>
            <a:r>
              <a:rPr lang="zh-CN" altLang="zh-CN" dirty="0" smtClean="0"/>
              <a:t>下列关于有限责任公司股东行使股权买回请求权的表述中，正确的是（　）。 </a:t>
            </a:r>
            <a:endParaRPr lang="zh-CN" altLang="zh-CN" dirty="0" smtClean="0"/>
          </a:p>
          <a:p>
            <a:r>
              <a:rPr lang="en-US" altLang="zh-CN" dirty="0" smtClean="0"/>
              <a:t>A.</a:t>
            </a:r>
            <a:r>
              <a:rPr lang="zh-CN" altLang="zh-CN" dirty="0" smtClean="0"/>
              <a:t>公司连续</a:t>
            </a:r>
            <a:r>
              <a:rPr lang="en-US" altLang="zh-CN" dirty="0" smtClean="0"/>
              <a:t>5</a:t>
            </a:r>
            <a:r>
              <a:rPr lang="zh-CN" altLang="zh-CN" dirty="0" smtClean="0"/>
              <a:t>年不向股东分配利润，而公司该</a:t>
            </a:r>
            <a:r>
              <a:rPr lang="en-US" altLang="zh-CN" dirty="0" smtClean="0"/>
              <a:t>5</a:t>
            </a:r>
            <a:r>
              <a:rPr lang="zh-CN" altLang="zh-CN" dirty="0" smtClean="0"/>
              <a:t>年连续盈利，并且符合规定的分配利润条件的；股东</a:t>
            </a:r>
            <a:r>
              <a:rPr lang="en-US" altLang="zh-CN" dirty="0" smtClean="0"/>
              <a:t>A</a:t>
            </a:r>
            <a:r>
              <a:rPr lang="zh-CN" altLang="zh-CN" dirty="0" smtClean="0"/>
              <a:t>对此无异议 </a:t>
            </a:r>
            <a:endParaRPr lang="zh-CN" altLang="zh-CN" dirty="0" smtClean="0"/>
          </a:p>
          <a:p>
            <a:r>
              <a:rPr lang="en-US" altLang="zh-CN" dirty="0" smtClean="0"/>
              <a:t>B.</a:t>
            </a:r>
            <a:r>
              <a:rPr lang="zh-CN" altLang="zh-CN" dirty="0" smtClean="0"/>
              <a:t>股东</a:t>
            </a:r>
            <a:r>
              <a:rPr lang="en-US" altLang="zh-CN" dirty="0" smtClean="0"/>
              <a:t>B</a:t>
            </a:r>
            <a:r>
              <a:rPr lang="zh-CN" altLang="zh-CN" dirty="0" smtClean="0"/>
              <a:t>对于公司合并、分立、转让主要财产的事项，投票属于极少数的赞成票之一 </a:t>
            </a:r>
            <a:endParaRPr lang="zh-CN" altLang="zh-CN"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C.</a:t>
            </a:r>
            <a:r>
              <a:rPr lang="zh-CN" altLang="zh-CN" dirty="0" smtClean="0"/>
              <a:t>股东</a:t>
            </a:r>
            <a:r>
              <a:rPr lang="en-US" altLang="zh-CN" dirty="0" smtClean="0"/>
              <a:t>C</a:t>
            </a:r>
            <a:r>
              <a:rPr lang="zh-CN" altLang="zh-CN" dirty="0" smtClean="0"/>
              <a:t>对于公司章程规定的营业期限届满或者章程规定的其他解散事由出现，股东会会议通过决议修改章程使公司存续的事项，属于极少数的反对票之一 </a:t>
            </a:r>
            <a:endParaRPr lang="zh-CN" altLang="zh-CN" dirty="0" smtClean="0"/>
          </a:p>
          <a:p>
            <a:r>
              <a:rPr lang="en-US" altLang="zh-CN" dirty="0" smtClean="0"/>
              <a:t>D.</a:t>
            </a:r>
            <a:r>
              <a:rPr lang="zh-CN" altLang="zh-CN" dirty="0" smtClean="0"/>
              <a:t>自股东会会议决议通过之日起</a:t>
            </a:r>
            <a:r>
              <a:rPr lang="en-US" altLang="zh-CN" dirty="0" smtClean="0"/>
              <a:t>30</a:t>
            </a:r>
            <a:r>
              <a:rPr lang="zh-CN" altLang="zh-CN" dirty="0" smtClean="0"/>
              <a:t>日内，股东与公司不能达成股权收购协议的，股东可以自股东会会议决议通过之日起</a:t>
            </a:r>
            <a:r>
              <a:rPr lang="en-US" altLang="zh-CN" dirty="0" smtClean="0"/>
              <a:t>60</a:t>
            </a:r>
            <a:r>
              <a:rPr lang="zh-CN" altLang="zh-CN" dirty="0" smtClean="0"/>
              <a:t>日内向人民法院提起诉讼 </a:t>
            </a:r>
            <a:endParaRPr lang="zh-CN" altLang="zh-CN" dirty="0" smtClean="0"/>
          </a:p>
          <a:p>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】C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有下列情形之一的，对股东会该项决议投反对票的股东可以请求公司按照合理的价格收购其股权：（</a:t>
            </a:r>
            <a:r>
              <a:rPr lang="en-US" altLang="zh-CN" dirty="0" smtClean="0"/>
              <a:t>1</a:t>
            </a:r>
            <a:r>
              <a:rPr lang="zh-CN" altLang="zh-CN" dirty="0" smtClean="0"/>
              <a:t>）公司连续五年不向股东分配利润，而公司该五年连续盈利，并且符合本法规定的分配利润条件的；（</a:t>
            </a:r>
            <a:r>
              <a:rPr lang="en-US" altLang="zh-CN" dirty="0" smtClean="0"/>
              <a:t>2</a:t>
            </a:r>
            <a:r>
              <a:rPr lang="zh-CN" altLang="zh-CN" dirty="0" smtClean="0"/>
              <a:t>）公司合并、分立、转让主要财产的；（</a:t>
            </a:r>
            <a:r>
              <a:rPr lang="en-US" altLang="zh-CN" dirty="0" smtClean="0"/>
              <a:t>3</a:t>
            </a:r>
            <a:r>
              <a:rPr lang="zh-CN" altLang="zh-CN" dirty="0" smtClean="0"/>
              <a:t>）公司章程规定的营业期限届满或者章程规定的其他解散事由出现，股东会会议通过决议修改章程使公司存续的。自股东会会议决议通过之日起</a:t>
            </a:r>
            <a:r>
              <a:rPr lang="en-US" altLang="zh-CN" dirty="0" smtClean="0"/>
              <a:t>60</a:t>
            </a:r>
            <a:r>
              <a:rPr lang="zh-CN" altLang="zh-CN" dirty="0" smtClean="0"/>
              <a:t>日内，股东与公司不能达成股权收购协议的，股东可以自股东会会议决议通过之日起</a:t>
            </a:r>
            <a:r>
              <a:rPr lang="en-US" altLang="zh-CN" dirty="0" smtClean="0"/>
              <a:t>90</a:t>
            </a:r>
            <a:r>
              <a:rPr lang="zh-CN" altLang="zh-CN" dirty="0" smtClean="0"/>
              <a:t>日内向人民法院提起诉讼。</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【点评】</a:t>
            </a:r>
            <a:r>
              <a:rPr lang="zh-CN" altLang="zh-CN" dirty="0" smtClean="0"/>
              <a:t>本题考查有限责任公司股东的异议回购请求权。该知识点最近几年深得出题老师青睐，一定要准确记忆，同时要结合股份公司股东的异议回购请求权进行对比掌握，两者不可混淆，千万不要落入命题人的陷阱之中。</a:t>
            </a:r>
            <a:endParaRPr lang="zh-CN" altLang="zh-CN"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根据《公司法》的规定，股份公司不得收购本公司股份。但是，有下列情形之一的除外：</a:t>
            </a:r>
            <a:endParaRPr lang="zh-CN" altLang="zh-CN" dirty="0" smtClean="0"/>
          </a:p>
          <a:p>
            <a:r>
              <a:rPr lang="zh-CN" altLang="zh-CN" dirty="0" smtClean="0"/>
              <a:t>①减少公司注册资本；</a:t>
            </a:r>
            <a:endParaRPr lang="zh-CN" altLang="zh-CN" dirty="0" smtClean="0"/>
          </a:p>
          <a:p>
            <a:r>
              <a:rPr lang="zh-CN" altLang="zh-CN" dirty="0" smtClean="0"/>
              <a:t>②与持有本公司股份的其他公司合并；</a:t>
            </a:r>
            <a:endParaRPr lang="zh-CN" altLang="zh-CN" dirty="0" smtClean="0"/>
          </a:p>
          <a:p>
            <a:r>
              <a:rPr lang="zh-CN" altLang="zh-CN" dirty="0" smtClean="0"/>
              <a:t>③将股份奖励给本公司职工；</a:t>
            </a:r>
            <a:endParaRPr lang="zh-CN" altLang="zh-CN" dirty="0" smtClean="0"/>
          </a:p>
          <a:p>
            <a:r>
              <a:rPr lang="zh-CN" altLang="zh-CN" dirty="0" smtClean="0"/>
              <a:t>④股东因对股东大会作出的公司合并、分立决议持异议，要求公司收购其股份的。 </a:t>
            </a:r>
            <a:endParaRPr lang="zh-CN" altLang="zh-CN" dirty="0" smtClean="0"/>
          </a:p>
          <a:p>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9.</a:t>
            </a:r>
            <a:r>
              <a:rPr lang="zh-CN" altLang="zh-CN" dirty="0" smtClean="0"/>
              <a:t>根据《合伙企业法》的规定，普通合伙企业的下列事务中，在合伙协议没有约定的情况下，不必经全体合伙人一致同意即可执行的是（　）。 </a:t>
            </a:r>
            <a:endParaRPr lang="zh-CN" altLang="zh-CN" dirty="0" smtClean="0"/>
          </a:p>
          <a:p>
            <a:r>
              <a:rPr lang="en-US" altLang="zh-CN" dirty="0" smtClean="0"/>
              <a:t>A.</a:t>
            </a:r>
            <a:r>
              <a:rPr lang="zh-CN" altLang="zh-CN" dirty="0" smtClean="0"/>
              <a:t>改变合伙企业主要经营场所的地点 </a:t>
            </a:r>
            <a:endParaRPr lang="zh-CN" altLang="zh-CN" dirty="0" smtClean="0"/>
          </a:p>
          <a:p>
            <a:r>
              <a:rPr lang="en-US" altLang="zh-CN" dirty="0" smtClean="0"/>
              <a:t>B.</a:t>
            </a:r>
            <a:r>
              <a:rPr lang="zh-CN" altLang="zh-CN" dirty="0" smtClean="0"/>
              <a:t>合伙人之间转让在合伙企业中的部分财产份额 </a:t>
            </a:r>
            <a:endParaRPr lang="zh-CN" altLang="zh-CN" dirty="0" smtClean="0"/>
          </a:p>
          <a:p>
            <a:r>
              <a:rPr lang="en-US" altLang="zh-CN" dirty="0" smtClean="0"/>
              <a:t>C.</a:t>
            </a:r>
            <a:r>
              <a:rPr lang="zh-CN" altLang="zh-CN" dirty="0" smtClean="0"/>
              <a:t>改变合伙企业的名称 </a:t>
            </a:r>
            <a:endParaRPr lang="zh-CN" altLang="zh-CN" dirty="0" smtClean="0"/>
          </a:p>
          <a:p>
            <a:r>
              <a:rPr lang="en-US" altLang="zh-CN" dirty="0" smtClean="0"/>
              <a:t>D.</a:t>
            </a:r>
            <a:r>
              <a:rPr lang="zh-CN" altLang="zh-CN" dirty="0" smtClean="0"/>
              <a:t>转让合伙企业的商标权 </a:t>
            </a:r>
            <a:endParaRPr lang="zh-CN" altLang="zh-CN" dirty="0" smtClean="0"/>
          </a:p>
          <a:p>
            <a:r>
              <a:rPr lang="en-US" altLang="zh-CN" dirty="0" smtClean="0"/>
              <a:t> </a:t>
            </a:r>
            <a:endParaRPr lang="zh-CN" altLang="zh-CN"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nSpc>
                <a:spcPct val="140000"/>
              </a:lnSpc>
            </a:pPr>
            <a:r>
              <a:rPr lang="zh-CN" altLang="zh-CN" dirty="0" smtClean="0">
                <a:solidFill>
                  <a:srgbClr val="FF0000"/>
                </a:solidFill>
              </a:rPr>
              <a:t>【正确答案</a:t>
            </a:r>
            <a:r>
              <a:rPr lang="en-US" altLang="zh-CN" dirty="0" smtClean="0">
                <a:solidFill>
                  <a:srgbClr val="FF0000"/>
                </a:solidFill>
              </a:rPr>
              <a:t>】B </a:t>
            </a:r>
            <a:endParaRPr lang="zh-CN" altLang="zh-CN" dirty="0" smtClean="0">
              <a:solidFill>
                <a:srgbClr val="FF0000"/>
              </a:solidFill>
            </a:endParaRPr>
          </a:p>
          <a:p>
            <a:pPr>
              <a:lnSpc>
                <a:spcPct val="140000"/>
              </a:lnSpc>
            </a:pPr>
            <a:r>
              <a:rPr lang="zh-CN" altLang="zh-CN" dirty="0" smtClean="0">
                <a:solidFill>
                  <a:srgbClr val="FF0000"/>
                </a:solidFill>
              </a:rPr>
              <a:t>【答案解析</a:t>
            </a:r>
            <a:r>
              <a:rPr lang="en-US" altLang="zh-CN" dirty="0" smtClean="0">
                <a:solidFill>
                  <a:srgbClr val="FF0000"/>
                </a:solidFill>
              </a:rPr>
              <a:t>】</a:t>
            </a:r>
            <a:r>
              <a:rPr lang="zh-CN" altLang="zh-CN" dirty="0" smtClean="0"/>
              <a:t>根据《合伙企业法》的规定，除合伙协议另有约定外，合伙企业的下列事项应当经全体合伙人一致同意：①改变合伙企业的名称；②改变合伙企业的经营范围、主要经营场所的地点；③处分合伙企业的不动产；④转让或者处分合伙企业的知识产权和其他财产权利；⑤以合伙企业名义为他人提供担保；⑥聘任合伙人以外的人担任合伙企业的经营管理人员。除合伙协议另有约定外，合伙人向合伙人以外的人转让其在合伙企业中的全部或者部分财产份额时，须经其他合伙人一致同意。合伙人之间转让在合伙企业中的部分财产份额，只需要通知其他合伙人即可产生法律效力，不必经其他合伙人同意。</a:t>
            </a: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11.</a:t>
            </a:r>
            <a:r>
              <a:rPr lang="zh-CN" altLang="zh-CN" dirty="0" smtClean="0"/>
              <a:t>下列情形中，投保人不具有保险利益的是（　）。 </a:t>
            </a:r>
            <a:endParaRPr lang="zh-CN" altLang="zh-CN" dirty="0" smtClean="0"/>
          </a:p>
          <a:p>
            <a:r>
              <a:rPr lang="en-US" altLang="zh-CN" dirty="0" smtClean="0"/>
              <a:t>A.</a:t>
            </a:r>
            <a:r>
              <a:rPr lang="zh-CN" altLang="zh-CN" dirty="0" smtClean="0"/>
              <a:t>丈夫张某为自己的妻子李某投人身保险 </a:t>
            </a:r>
            <a:endParaRPr lang="zh-CN" altLang="zh-CN" dirty="0" smtClean="0"/>
          </a:p>
          <a:p>
            <a:r>
              <a:rPr lang="en-US" altLang="zh-CN" dirty="0" smtClean="0"/>
              <a:t>B.</a:t>
            </a:r>
            <a:r>
              <a:rPr lang="zh-CN" altLang="zh-CN" dirty="0" smtClean="0"/>
              <a:t>田某为自己投人身保险 </a:t>
            </a:r>
            <a:endParaRPr lang="zh-CN" altLang="zh-CN" dirty="0" smtClean="0"/>
          </a:p>
          <a:p>
            <a:r>
              <a:rPr lang="en-US" altLang="zh-CN" dirty="0" smtClean="0"/>
              <a:t>C.</a:t>
            </a:r>
            <a:r>
              <a:rPr lang="zh-CN" altLang="zh-CN" dirty="0" smtClean="0"/>
              <a:t>甲公司为自己单位的劳动者投人身保险 </a:t>
            </a:r>
            <a:endParaRPr lang="zh-CN" altLang="zh-CN" dirty="0" smtClean="0"/>
          </a:p>
          <a:p>
            <a:r>
              <a:rPr lang="en-US" altLang="zh-CN" dirty="0" smtClean="0"/>
              <a:t>D.</a:t>
            </a:r>
            <a:r>
              <a:rPr lang="zh-CN" altLang="zh-CN" dirty="0" smtClean="0"/>
              <a:t>甲未经朋友乙的同意，为乙投人身保险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】D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投保人对下列人员具有保险利益：本人；配偶、子女、父母；前项以外与投保人有抚养、赡养或者扶养关系的家庭其他成员、近亲属；与投保人有劳动关系的劳动者。除前款规定外，被保险人同意投保人为其订立合同的，视为投保人对被保险人具有保险利益。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14.</a:t>
            </a:r>
            <a:r>
              <a:rPr lang="zh-CN" altLang="zh-CN" dirty="0" smtClean="0"/>
              <a:t>王某委托证券公司进行证券买卖，证券公司为了谋取佣金收入，诱使王某进行了一些不必要的证券买卖，该证券公司的行为属于（　）。 </a:t>
            </a:r>
            <a:endParaRPr lang="zh-CN" altLang="zh-CN" dirty="0" smtClean="0"/>
          </a:p>
          <a:p>
            <a:r>
              <a:rPr lang="en-US" altLang="zh-CN" dirty="0" smtClean="0"/>
              <a:t>A.</a:t>
            </a:r>
            <a:r>
              <a:rPr lang="zh-CN" altLang="zh-CN" dirty="0" smtClean="0"/>
              <a:t>欺诈客户行为 </a:t>
            </a:r>
            <a:endParaRPr lang="zh-CN" altLang="zh-CN" dirty="0" smtClean="0"/>
          </a:p>
          <a:p>
            <a:r>
              <a:rPr lang="en-US" altLang="zh-CN" dirty="0" smtClean="0"/>
              <a:t>B.</a:t>
            </a:r>
            <a:r>
              <a:rPr lang="zh-CN" altLang="zh-CN" dirty="0" smtClean="0"/>
              <a:t>内幕交易行为 </a:t>
            </a:r>
            <a:endParaRPr lang="zh-CN" altLang="zh-CN" dirty="0" smtClean="0"/>
          </a:p>
          <a:p>
            <a:r>
              <a:rPr lang="en-US" altLang="zh-CN" dirty="0" smtClean="0"/>
              <a:t>C.</a:t>
            </a:r>
            <a:r>
              <a:rPr lang="zh-CN" altLang="zh-CN" dirty="0" smtClean="0"/>
              <a:t>操纵市场行为 </a:t>
            </a:r>
            <a:endParaRPr lang="zh-CN" altLang="zh-CN" dirty="0" smtClean="0"/>
          </a:p>
          <a:p>
            <a:r>
              <a:rPr lang="en-US" altLang="zh-CN" dirty="0" smtClean="0"/>
              <a:t>D.</a:t>
            </a:r>
            <a:r>
              <a:rPr lang="zh-CN" altLang="zh-CN" dirty="0" smtClean="0"/>
              <a:t>信用交易行为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根据规定，证券经营机构及其从业人员为了谋取佣金收入，诱使客户进行不必要的证券买卖的行为属于欺诈客户的行为。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19.</a:t>
            </a:r>
            <a:r>
              <a:rPr lang="zh-CN" altLang="zh-CN" dirty="0" smtClean="0"/>
              <a:t>甲、乙双方互负债务，没有先后履行顺序，一方在对方履行之前有权拒绝其履行要求，一方在对方履行债务不符合约定时有权拒绝其相应的履行要求。这在我国合同法上称作（　）。 </a:t>
            </a:r>
            <a:endParaRPr lang="zh-CN" altLang="zh-CN" dirty="0" smtClean="0"/>
          </a:p>
          <a:p>
            <a:r>
              <a:rPr lang="en-US" altLang="zh-CN" dirty="0" smtClean="0"/>
              <a:t>A.</a:t>
            </a:r>
            <a:r>
              <a:rPr lang="zh-CN" altLang="zh-CN" dirty="0" smtClean="0"/>
              <a:t>先履行抗辩权 </a:t>
            </a:r>
            <a:endParaRPr lang="zh-CN" altLang="zh-CN" dirty="0" smtClean="0"/>
          </a:p>
          <a:p>
            <a:r>
              <a:rPr lang="en-US" altLang="zh-CN" dirty="0" smtClean="0"/>
              <a:t>B.</a:t>
            </a:r>
            <a:r>
              <a:rPr lang="zh-CN" altLang="zh-CN" dirty="0" smtClean="0"/>
              <a:t>先诉抗辩权 </a:t>
            </a:r>
            <a:endParaRPr lang="zh-CN" altLang="zh-CN" dirty="0" smtClean="0"/>
          </a:p>
          <a:p>
            <a:r>
              <a:rPr lang="en-US" altLang="zh-CN" dirty="0" smtClean="0"/>
              <a:t>C.</a:t>
            </a:r>
            <a:r>
              <a:rPr lang="zh-CN" altLang="zh-CN" dirty="0" smtClean="0"/>
              <a:t>同时履行抗辩权 </a:t>
            </a:r>
            <a:endParaRPr lang="zh-CN" altLang="zh-CN" dirty="0" smtClean="0"/>
          </a:p>
          <a:p>
            <a:r>
              <a:rPr lang="en-US" altLang="zh-CN" dirty="0" smtClean="0"/>
              <a:t>D.</a:t>
            </a:r>
            <a:r>
              <a:rPr lang="zh-CN" altLang="zh-CN" dirty="0" smtClean="0"/>
              <a:t>不安抗辩权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】C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当事人互负债务，没有先后履行顺序的，应当同时履行。一方在对方履行之前有权拒绝其履行要求。一方在对方履行债务不符合约定时，有权拒绝其相应的履行要求。这是同时履行抗辩权。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23.</a:t>
            </a:r>
            <a:r>
              <a:rPr lang="zh-CN" altLang="zh-CN" dirty="0" smtClean="0"/>
              <a:t>某家电公司为增值税一般纳税人，</a:t>
            </a:r>
            <a:r>
              <a:rPr lang="en-US" altLang="zh-CN" dirty="0" smtClean="0"/>
              <a:t>2016</a:t>
            </a:r>
            <a:r>
              <a:rPr lang="zh-CN" altLang="zh-CN" dirty="0" smtClean="0"/>
              <a:t>年</a:t>
            </a:r>
            <a:r>
              <a:rPr lang="en-US" altLang="zh-CN" dirty="0" smtClean="0"/>
              <a:t>11</a:t>
            </a:r>
            <a:r>
              <a:rPr lang="zh-CN" altLang="zh-CN" dirty="0" smtClean="0"/>
              <a:t>月为购买一批原材料向运输公司支付运费</a:t>
            </a:r>
            <a:r>
              <a:rPr lang="en-US" altLang="zh-CN" dirty="0" smtClean="0"/>
              <a:t>6000</a:t>
            </a:r>
            <a:r>
              <a:rPr lang="zh-CN" altLang="zh-CN" dirty="0" smtClean="0"/>
              <a:t>元、装卸费</a:t>
            </a:r>
            <a:r>
              <a:rPr lang="en-US" altLang="zh-CN" dirty="0" smtClean="0"/>
              <a:t>500</a:t>
            </a:r>
            <a:r>
              <a:rPr lang="zh-CN" altLang="zh-CN" dirty="0" smtClean="0"/>
              <a:t>元，并取得了运输公司开具的增值税专用发票。根据规定，该家电公司当月准予抵扣的进项税额为（　）元。 </a:t>
            </a:r>
            <a:endParaRPr lang="zh-CN" altLang="zh-CN" dirty="0" smtClean="0"/>
          </a:p>
          <a:p>
            <a:r>
              <a:rPr lang="en-US" altLang="zh-CN" dirty="0" smtClean="0"/>
              <a:t>A.690</a:t>
            </a:r>
            <a:r>
              <a:rPr lang="zh-CN" altLang="zh-CN" dirty="0" smtClean="0"/>
              <a:t>　　　　　　　　 </a:t>
            </a:r>
            <a:endParaRPr lang="zh-CN" altLang="zh-CN" dirty="0" smtClean="0"/>
          </a:p>
          <a:p>
            <a:r>
              <a:rPr lang="en-US" altLang="zh-CN" dirty="0" smtClean="0"/>
              <a:t>B.427 </a:t>
            </a:r>
            <a:endParaRPr lang="zh-CN" altLang="zh-CN" dirty="0" smtClean="0"/>
          </a:p>
          <a:p>
            <a:r>
              <a:rPr lang="en-US" altLang="zh-CN" dirty="0" smtClean="0"/>
              <a:t>C.455 </a:t>
            </a:r>
            <a:r>
              <a:rPr lang="zh-CN" altLang="zh-CN" dirty="0" smtClean="0"/>
              <a:t>　　 </a:t>
            </a:r>
            <a:endParaRPr lang="zh-CN" altLang="zh-CN" dirty="0" smtClean="0"/>
          </a:p>
          <a:p>
            <a:r>
              <a:rPr lang="en-US" altLang="zh-CN" dirty="0" smtClean="0"/>
              <a:t>D.462 </a:t>
            </a:r>
            <a:endParaRPr lang="zh-CN" altLang="zh-CN"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准予抵扣的进项税额</a:t>
            </a:r>
            <a:r>
              <a:rPr lang="en-US" altLang="zh-CN" dirty="0" smtClean="0"/>
              <a:t>=6000</a:t>
            </a:r>
            <a:r>
              <a:rPr lang="zh-CN" altLang="zh-CN" dirty="0" smtClean="0"/>
              <a:t>×</a:t>
            </a:r>
            <a:r>
              <a:rPr lang="en-US" altLang="zh-CN" dirty="0" smtClean="0"/>
              <a:t>11%+500</a:t>
            </a:r>
            <a:r>
              <a:rPr lang="zh-CN" altLang="zh-CN" dirty="0" smtClean="0"/>
              <a:t>×</a:t>
            </a:r>
            <a:r>
              <a:rPr lang="en-US" altLang="zh-CN" dirty="0" smtClean="0"/>
              <a:t>6%</a:t>
            </a:r>
            <a:r>
              <a:rPr lang="zh-CN" altLang="zh-CN" dirty="0" smtClean="0"/>
              <a:t>＝</a:t>
            </a:r>
            <a:r>
              <a:rPr lang="en-US" altLang="zh-CN" dirty="0" smtClean="0"/>
              <a:t>690(</a:t>
            </a:r>
            <a:r>
              <a:rPr lang="zh-CN" altLang="zh-CN" dirty="0" smtClean="0"/>
              <a:t>元</a:t>
            </a:r>
            <a:r>
              <a:rPr lang="en-US" altLang="zh-CN" dirty="0" smtClean="0"/>
              <a:t>)</a:t>
            </a:r>
            <a:r>
              <a:rPr lang="zh-CN" altLang="zh-CN" dirty="0" smtClean="0"/>
              <a:t>。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24.</a:t>
            </a:r>
            <a:r>
              <a:rPr lang="zh-CN" altLang="zh-CN" dirty="0" smtClean="0"/>
              <a:t>根据企业所得税法律制度的规定，在计算应纳税所得额时下列项目不得扣除的是（　）。 </a:t>
            </a:r>
            <a:endParaRPr lang="zh-CN" altLang="zh-CN" dirty="0" smtClean="0"/>
          </a:p>
          <a:p>
            <a:r>
              <a:rPr lang="en-US" altLang="zh-CN" dirty="0" smtClean="0"/>
              <a:t>A.</a:t>
            </a:r>
            <a:r>
              <a:rPr lang="zh-CN" altLang="zh-CN" dirty="0" smtClean="0"/>
              <a:t>非银行企业内营业机构之间支付的利息 </a:t>
            </a:r>
            <a:endParaRPr lang="zh-CN" altLang="zh-CN" dirty="0" smtClean="0"/>
          </a:p>
          <a:p>
            <a:r>
              <a:rPr lang="en-US" altLang="zh-CN" dirty="0" smtClean="0"/>
              <a:t>B.</a:t>
            </a:r>
            <a:r>
              <a:rPr lang="zh-CN" altLang="zh-CN" dirty="0" smtClean="0"/>
              <a:t>企业提取的用于环境保护的专项资金 </a:t>
            </a:r>
            <a:endParaRPr lang="zh-CN" altLang="zh-CN" dirty="0" smtClean="0"/>
          </a:p>
          <a:p>
            <a:r>
              <a:rPr lang="en-US" altLang="zh-CN" dirty="0" smtClean="0"/>
              <a:t>C.</a:t>
            </a:r>
            <a:r>
              <a:rPr lang="zh-CN" altLang="zh-CN" dirty="0" smtClean="0"/>
              <a:t>房屋财产保险缴纳的保险费 </a:t>
            </a:r>
            <a:endParaRPr lang="zh-CN" altLang="zh-CN" dirty="0" smtClean="0"/>
          </a:p>
          <a:p>
            <a:r>
              <a:rPr lang="en-US" altLang="zh-CN" dirty="0" smtClean="0"/>
              <a:t>D.</a:t>
            </a:r>
            <a:r>
              <a:rPr lang="zh-CN" altLang="zh-CN" dirty="0" smtClean="0"/>
              <a:t>消费税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选项</a:t>
            </a:r>
            <a:r>
              <a:rPr lang="en-US" altLang="zh-CN" dirty="0" smtClean="0"/>
              <a:t>B</a:t>
            </a:r>
            <a:r>
              <a:rPr lang="zh-CN" altLang="zh-CN" dirty="0" smtClean="0"/>
              <a:t>，企业提取的用于环境保护的专项资金，准予税前扣除，如果改变用途，则不得扣除；选项</a:t>
            </a:r>
            <a:r>
              <a:rPr lang="en-US" altLang="zh-CN" dirty="0" smtClean="0"/>
              <a:t>C</a:t>
            </a:r>
            <a:r>
              <a:rPr lang="zh-CN" altLang="zh-CN" dirty="0" smtClean="0"/>
              <a:t>，企业参加财产保险，按照规定缴纳的保险费，准予扣除；选项</a:t>
            </a:r>
            <a:r>
              <a:rPr lang="en-US" altLang="zh-CN" dirty="0" smtClean="0"/>
              <a:t>D</a:t>
            </a:r>
            <a:r>
              <a:rPr lang="zh-CN" altLang="zh-CN" dirty="0" smtClean="0"/>
              <a:t>，企业发生的除企业所得税和允许抵扣的增值税以外的各项税金及附加允许税前扣除。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30.</a:t>
            </a:r>
            <a:r>
              <a:rPr lang="zh-CN" altLang="zh-CN" dirty="0" smtClean="0"/>
              <a:t>政府采购合同履行中，采购人需追加与合同标的相同的货物、工程或者服务的，在不改变合同其他条款的前提下，可以与供应商协商签订补充合同，但所有补充合同的采购金额不得超过原合同采购金额的（　）。 </a:t>
            </a:r>
            <a:endParaRPr lang="zh-CN" altLang="zh-CN" dirty="0" smtClean="0"/>
          </a:p>
          <a:p>
            <a:r>
              <a:rPr lang="en-US" altLang="zh-CN" dirty="0" smtClean="0"/>
              <a:t>A.5</a:t>
            </a:r>
            <a:r>
              <a:rPr lang="zh-CN" altLang="zh-CN" dirty="0" smtClean="0"/>
              <a:t>％ </a:t>
            </a:r>
            <a:endParaRPr lang="zh-CN" altLang="zh-CN" dirty="0" smtClean="0"/>
          </a:p>
          <a:p>
            <a:r>
              <a:rPr lang="en-US" altLang="zh-CN" dirty="0" smtClean="0"/>
              <a:t>B.10</a:t>
            </a:r>
            <a:r>
              <a:rPr lang="zh-CN" altLang="zh-CN" dirty="0" smtClean="0"/>
              <a:t>％ </a:t>
            </a:r>
            <a:endParaRPr lang="zh-CN" altLang="zh-CN" dirty="0" smtClean="0"/>
          </a:p>
          <a:p>
            <a:r>
              <a:rPr lang="en-US" altLang="zh-CN" dirty="0" smtClean="0"/>
              <a:t>C.7</a:t>
            </a:r>
            <a:r>
              <a:rPr lang="zh-CN" altLang="zh-CN" dirty="0" smtClean="0"/>
              <a:t>％ </a:t>
            </a:r>
            <a:endParaRPr lang="zh-CN" altLang="zh-CN" dirty="0" smtClean="0"/>
          </a:p>
          <a:p>
            <a:r>
              <a:rPr lang="en-US" altLang="zh-CN" dirty="0" smtClean="0"/>
              <a:t>D.</a:t>
            </a:r>
            <a:r>
              <a:rPr lang="zh-CN" altLang="zh-CN" dirty="0" smtClean="0"/>
              <a:t>没有限制</a:t>
            </a:r>
            <a:endParaRPr lang="zh-CN" altLang="zh-CN"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】B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根据规定，政府采购合同履行中，采购人需追加与合同标的相同的货物、工程或者服务的，在不改变合同其他条款的前提下，可以与供应商协商签订补充合同，但所有补充合同的采购金额不得超过原合同采购金额的</a:t>
            </a:r>
            <a:r>
              <a:rPr lang="en-US" altLang="zh-CN" dirty="0" smtClean="0"/>
              <a:t>10</a:t>
            </a:r>
            <a:r>
              <a:rPr lang="zh-CN" altLang="zh-CN" dirty="0" smtClean="0"/>
              <a:t>％。 </a:t>
            </a:r>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二、多项选择题 （本类题共</a:t>
            </a:r>
            <a:r>
              <a:rPr lang="en-US" altLang="zh-CN" dirty="0" smtClean="0">
                <a:solidFill>
                  <a:srgbClr val="FF0000"/>
                </a:solidFill>
              </a:rPr>
              <a:t>15</a:t>
            </a:r>
            <a:r>
              <a:rPr lang="zh-CN" altLang="zh-CN" dirty="0" smtClean="0">
                <a:solidFill>
                  <a:srgbClr val="FF0000"/>
                </a:solidFill>
              </a:rPr>
              <a:t>小题，每小题</a:t>
            </a:r>
            <a:r>
              <a:rPr lang="en-US" altLang="zh-CN" dirty="0" smtClean="0">
                <a:solidFill>
                  <a:srgbClr val="FF0000"/>
                </a:solidFill>
              </a:rPr>
              <a:t>2</a:t>
            </a:r>
            <a:r>
              <a:rPr lang="zh-CN" altLang="zh-CN" dirty="0" smtClean="0">
                <a:solidFill>
                  <a:srgbClr val="FF0000"/>
                </a:solidFill>
              </a:rPr>
              <a:t>分，共</a:t>
            </a:r>
            <a:r>
              <a:rPr lang="en-US" altLang="zh-CN" dirty="0" smtClean="0">
                <a:solidFill>
                  <a:srgbClr val="FF0000"/>
                </a:solidFill>
              </a:rPr>
              <a:t>30</a:t>
            </a:r>
            <a:r>
              <a:rPr lang="zh-CN" altLang="zh-CN" dirty="0" smtClean="0">
                <a:solidFill>
                  <a:srgbClr val="FF0000"/>
                </a:solidFill>
              </a:rPr>
              <a:t>分。每小题备选答案中，有两个或两个以上符合题意的正确答案。多选、少选、错选、不选均不得分。请使用计算机鼠标在计算机答题界面上点击试题答案备选项前的按钮“□”作答）</a:t>
            </a:r>
            <a:r>
              <a:rPr lang="en-US" altLang="zh-CN" dirty="0" smtClean="0">
                <a:solidFill>
                  <a:srgbClr val="FF0000"/>
                </a:solidFill>
              </a:rPr>
              <a:t>  </a:t>
            </a:r>
            <a:endParaRPr lang="zh-CN" altLang="zh-CN" dirty="0" smtClean="0">
              <a:solidFill>
                <a:srgbClr val="FF0000"/>
              </a:solidFill>
            </a:endParaRPr>
          </a:p>
          <a:p>
            <a:endParaRPr lang="zh-CN"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2.</a:t>
            </a:r>
            <a:r>
              <a:rPr lang="zh-CN" altLang="zh-CN" dirty="0" smtClean="0"/>
              <a:t>下列各项中，属于有限责任公司董事会职权的有（　）。 </a:t>
            </a:r>
            <a:endParaRPr lang="zh-CN" altLang="zh-CN" dirty="0" smtClean="0"/>
          </a:p>
          <a:p>
            <a:r>
              <a:rPr lang="en-US" altLang="zh-CN" dirty="0" smtClean="0"/>
              <a:t>A.</a:t>
            </a:r>
            <a:r>
              <a:rPr lang="zh-CN" altLang="zh-CN" dirty="0" smtClean="0"/>
              <a:t>决定公司的经营方针和投资计划 </a:t>
            </a:r>
            <a:endParaRPr lang="zh-CN" altLang="zh-CN" dirty="0" smtClean="0"/>
          </a:p>
          <a:p>
            <a:r>
              <a:rPr lang="en-US" altLang="zh-CN" dirty="0" smtClean="0"/>
              <a:t>B.</a:t>
            </a:r>
            <a:r>
              <a:rPr lang="zh-CN" altLang="zh-CN" dirty="0" smtClean="0"/>
              <a:t>决定公司副经理的报酬 </a:t>
            </a:r>
            <a:endParaRPr lang="zh-CN" altLang="zh-CN" dirty="0" smtClean="0"/>
          </a:p>
          <a:p>
            <a:r>
              <a:rPr lang="en-US" altLang="zh-CN" dirty="0" smtClean="0"/>
              <a:t>C.</a:t>
            </a:r>
            <a:r>
              <a:rPr lang="zh-CN" altLang="zh-CN" dirty="0" smtClean="0"/>
              <a:t>决定公司内部管理机构的设置 </a:t>
            </a:r>
            <a:endParaRPr lang="zh-CN" altLang="zh-CN" dirty="0" smtClean="0"/>
          </a:p>
          <a:p>
            <a:r>
              <a:rPr lang="en-US" altLang="zh-CN" dirty="0" smtClean="0"/>
              <a:t>D.</a:t>
            </a:r>
            <a:r>
              <a:rPr lang="zh-CN" altLang="zh-CN" dirty="0" smtClean="0"/>
              <a:t>制定公司的具体规章 </a:t>
            </a:r>
            <a:endParaRPr lang="zh-CN" altLang="zh-CN" dirty="0" smtClean="0"/>
          </a:p>
          <a:p>
            <a:endParaRPr lang="zh-CN"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】BC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决定公司的经营方针和投资计划是股东会的职权。制定公司的具体规章是公司经理的职权。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4.</a:t>
            </a:r>
            <a:r>
              <a:rPr lang="zh-CN" altLang="zh-CN" dirty="0" smtClean="0"/>
              <a:t>甲、乙、丙、丁成立一有限合伙企业，其中甲、乙为普通合伙人，丙、丁为有限合伙人。</a:t>
            </a:r>
            <a:r>
              <a:rPr lang="en-US" altLang="zh-CN" dirty="0" smtClean="0"/>
              <a:t>1</a:t>
            </a:r>
            <a:r>
              <a:rPr lang="zh-CN" altLang="zh-CN" dirty="0" smtClean="0"/>
              <a:t>年后甲转为有限合伙人，丙转为普通合伙人。此前，合伙企业欠银行</a:t>
            </a:r>
            <a:r>
              <a:rPr lang="en-US" altLang="zh-CN" dirty="0" smtClean="0"/>
              <a:t>50</a:t>
            </a:r>
            <a:r>
              <a:rPr lang="zh-CN" altLang="zh-CN" dirty="0" smtClean="0"/>
              <a:t>万元，该债务直至合伙企业被宣告破产仍未偿还。下列有关对该</a:t>
            </a:r>
            <a:r>
              <a:rPr lang="en-US" altLang="zh-CN" dirty="0" smtClean="0"/>
              <a:t>50</a:t>
            </a:r>
            <a:r>
              <a:rPr lang="zh-CN" altLang="zh-CN" dirty="0" smtClean="0"/>
              <a:t>万元债务清偿责任的表述中，不符合合伙企业法律制度规定的有（　）。 </a:t>
            </a:r>
            <a:endParaRPr lang="zh-CN" altLang="zh-CN" dirty="0" smtClean="0"/>
          </a:p>
          <a:p>
            <a:r>
              <a:rPr lang="en-US" altLang="zh-CN" dirty="0" smtClean="0"/>
              <a:t>A.</a:t>
            </a:r>
            <a:r>
              <a:rPr lang="zh-CN" altLang="zh-CN" dirty="0" smtClean="0"/>
              <a:t>甲、乙承担无限连带责任，丙、丁以其出资额为限承担责任 </a:t>
            </a:r>
            <a:endParaRPr lang="zh-CN" altLang="zh-CN" dirty="0" smtClean="0"/>
          </a:p>
          <a:p>
            <a:r>
              <a:rPr lang="en-US" altLang="zh-CN" dirty="0" smtClean="0"/>
              <a:t>B.</a:t>
            </a:r>
            <a:r>
              <a:rPr lang="zh-CN" altLang="zh-CN" dirty="0" smtClean="0"/>
              <a:t>乙、丙承担无限连带责任，甲、丁以其出资额为限承担责任 </a:t>
            </a:r>
            <a:endParaRPr lang="zh-CN" altLang="zh-CN" dirty="0" smtClean="0"/>
          </a:p>
          <a:p>
            <a:r>
              <a:rPr lang="en-US" altLang="zh-CN" dirty="0" smtClean="0"/>
              <a:t>C.</a:t>
            </a:r>
            <a:r>
              <a:rPr lang="zh-CN" altLang="zh-CN" dirty="0" smtClean="0"/>
              <a:t>甲、乙、丙承担无限连带责任，丁以其出资额为限承担责任 </a:t>
            </a:r>
            <a:endParaRPr lang="zh-CN" altLang="zh-CN" dirty="0" smtClean="0"/>
          </a:p>
          <a:p>
            <a:r>
              <a:rPr lang="en-US" altLang="zh-CN" dirty="0" smtClean="0"/>
              <a:t>D.</a:t>
            </a:r>
            <a:r>
              <a:rPr lang="zh-CN" altLang="zh-CN" dirty="0" smtClean="0"/>
              <a:t>乙承担无限连带责任，甲、丙、丁以其出资额为限承担责任</a:t>
            </a:r>
            <a:endParaRPr lang="zh-CN"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】ABD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根据规定，有限合伙人转变为普通合伙人的，对其作为有限合伙人期间有限合伙企业发生的债务承担无限连带责任。普通合伙人转变为有限合伙人的，对其作为普通合伙人期间合伙企业发生的债务承担无限连带责任。因此甲乙丙均要承担无限连带责任，有限合伙人丁承担有限责任，选项</a:t>
            </a:r>
            <a:r>
              <a:rPr lang="en-US" altLang="zh-CN" dirty="0" smtClean="0"/>
              <a:t>C</a:t>
            </a:r>
            <a:r>
              <a:rPr lang="zh-CN" altLang="zh-CN" dirty="0" smtClean="0"/>
              <a:t>正确。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7.</a:t>
            </a:r>
            <a:r>
              <a:rPr lang="zh-CN" altLang="zh-CN" dirty="0" smtClean="0"/>
              <a:t>票据的下列记载事项中，不得更改的包括（　）。 </a:t>
            </a:r>
            <a:endParaRPr lang="zh-CN" altLang="zh-CN" dirty="0" smtClean="0"/>
          </a:p>
          <a:p>
            <a:r>
              <a:rPr lang="en-US" altLang="zh-CN" dirty="0" smtClean="0"/>
              <a:t>A.</a:t>
            </a:r>
            <a:r>
              <a:rPr lang="zh-CN" altLang="zh-CN" dirty="0" smtClean="0"/>
              <a:t>金额 </a:t>
            </a:r>
            <a:endParaRPr lang="zh-CN" altLang="zh-CN" dirty="0" smtClean="0"/>
          </a:p>
          <a:p>
            <a:r>
              <a:rPr lang="en-US" altLang="zh-CN" dirty="0" smtClean="0"/>
              <a:t>B.</a:t>
            </a:r>
            <a:r>
              <a:rPr lang="zh-CN" altLang="zh-CN" dirty="0" smtClean="0"/>
              <a:t>日期 </a:t>
            </a:r>
            <a:endParaRPr lang="zh-CN" altLang="zh-CN" dirty="0" smtClean="0"/>
          </a:p>
          <a:p>
            <a:r>
              <a:rPr lang="en-US" altLang="zh-CN" dirty="0" smtClean="0"/>
              <a:t>C.</a:t>
            </a:r>
            <a:r>
              <a:rPr lang="zh-CN" altLang="zh-CN" dirty="0" smtClean="0"/>
              <a:t>收款人名称 </a:t>
            </a:r>
            <a:endParaRPr lang="zh-CN" altLang="zh-CN" dirty="0" smtClean="0"/>
          </a:p>
          <a:p>
            <a:r>
              <a:rPr lang="en-US" altLang="zh-CN" dirty="0" smtClean="0"/>
              <a:t>D.</a:t>
            </a:r>
            <a:r>
              <a:rPr lang="zh-CN" altLang="zh-CN" dirty="0" smtClean="0"/>
              <a:t>付款人名称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】ABC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票据金额、日期、收款人名称不得更改，更改的票据无效。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9.</a:t>
            </a:r>
            <a:r>
              <a:rPr lang="zh-CN" altLang="zh-CN" dirty="0" smtClean="0"/>
              <a:t>根据《物权法》的规定，可以抵押的财产有（　）。 </a:t>
            </a:r>
            <a:endParaRPr lang="zh-CN" altLang="zh-CN" dirty="0" smtClean="0"/>
          </a:p>
          <a:p>
            <a:r>
              <a:rPr lang="en-US" altLang="zh-CN" dirty="0" smtClean="0"/>
              <a:t>A.</a:t>
            </a:r>
            <a:r>
              <a:rPr lang="zh-CN" altLang="zh-CN" dirty="0" smtClean="0"/>
              <a:t>建筑用地使用权 </a:t>
            </a:r>
            <a:endParaRPr lang="zh-CN" altLang="zh-CN" dirty="0" smtClean="0"/>
          </a:p>
          <a:p>
            <a:r>
              <a:rPr lang="en-US" altLang="zh-CN" dirty="0" smtClean="0"/>
              <a:t>B.</a:t>
            </a:r>
            <a:r>
              <a:rPr lang="zh-CN" altLang="zh-CN" dirty="0" smtClean="0"/>
              <a:t>正在建造的船舶 </a:t>
            </a:r>
            <a:endParaRPr lang="zh-CN" altLang="zh-CN" dirty="0" smtClean="0"/>
          </a:p>
          <a:p>
            <a:r>
              <a:rPr lang="en-US" altLang="zh-CN" dirty="0" smtClean="0"/>
              <a:t>C.</a:t>
            </a:r>
            <a:r>
              <a:rPr lang="zh-CN" altLang="zh-CN" dirty="0" smtClean="0"/>
              <a:t>以招标方式取得的荒地等土地承包经营权 </a:t>
            </a:r>
            <a:endParaRPr lang="zh-CN" altLang="zh-CN" dirty="0" smtClean="0"/>
          </a:p>
          <a:p>
            <a:r>
              <a:rPr lang="en-US" altLang="zh-CN" dirty="0" smtClean="0"/>
              <a:t>D.</a:t>
            </a:r>
            <a:r>
              <a:rPr lang="zh-CN" altLang="zh-CN" dirty="0" smtClean="0"/>
              <a:t>交通运输工具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】ABCD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以上四个选项均正确。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11.</a:t>
            </a:r>
            <a:r>
              <a:rPr lang="zh-CN" altLang="zh-CN" dirty="0" smtClean="0"/>
              <a:t>根据增值税法律制度的规定，下列行为中，外购货物进项税额准予从销项税额中抵扣的有（　）。 </a:t>
            </a:r>
            <a:endParaRPr lang="zh-CN" altLang="zh-CN" dirty="0" smtClean="0"/>
          </a:p>
          <a:p>
            <a:r>
              <a:rPr lang="en-US" altLang="zh-CN" dirty="0" smtClean="0"/>
              <a:t>A.</a:t>
            </a:r>
            <a:r>
              <a:rPr lang="zh-CN" altLang="zh-CN" dirty="0" smtClean="0"/>
              <a:t>将外购货物无偿赠送给客户 </a:t>
            </a:r>
            <a:endParaRPr lang="zh-CN" altLang="zh-CN" dirty="0" smtClean="0"/>
          </a:p>
          <a:p>
            <a:r>
              <a:rPr lang="en-US" altLang="zh-CN" dirty="0" smtClean="0"/>
              <a:t>B.</a:t>
            </a:r>
            <a:r>
              <a:rPr lang="zh-CN" altLang="zh-CN" dirty="0" smtClean="0"/>
              <a:t>将外购货物作为投资提供给联营单位 </a:t>
            </a:r>
            <a:endParaRPr lang="zh-CN" altLang="zh-CN" dirty="0" smtClean="0"/>
          </a:p>
          <a:p>
            <a:r>
              <a:rPr lang="en-US" altLang="zh-CN" dirty="0" smtClean="0"/>
              <a:t>C.</a:t>
            </a:r>
            <a:r>
              <a:rPr lang="zh-CN" altLang="zh-CN" dirty="0" smtClean="0"/>
              <a:t>将外购货物分配给股东 </a:t>
            </a:r>
            <a:endParaRPr lang="zh-CN" altLang="zh-CN" dirty="0" smtClean="0"/>
          </a:p>
          <a:p>
            <a:r>
              <a:rPr lang="en-US" altLang="zh-CN" dirty="0" smtClean="0"/>
              <a:t>D.</a:t>
            </a:r>
            <a:r>
              <a:rPr lang="zh-CN" altLang="zh-CN" dirty="0" smtClean="0"/>
              <a:t>将外购货物用于本单位集体福利 </a:t>
            </a:r>
            <a:endParaRPr lang="zh-CN" altLang="zh-CN"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】ABC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选项</a:t>
            </a:r>
            <a:r>
              <a:rPr lang="en-US" altLang="zh-CN" dirty="0" smtClean="0"/>
              <a:t>D</a:t>
            </a:r>
            <a:r>
              <a:rPr lang="zh-CN" altLang="zh-CN" dirty="0" smtClean="0"/>
              <a:t>中，对于外购的货物用于简易计税项目、免税项目、集体福利、个人消费等，其进项税额不得抵扣。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15.</a:t>
            </a:r>
            <a:r>
              <a:rPr lang="zh-CN" altLang="zh-CN" dirty="0" smtClean="0"/>
              <a:t>根据《商标法》的规定，下列选项中，不得作为注册商标的有（　）。 </a:t>
            </a:r>
            <a:endParaRPr lang="zh-CN" altLang="zh-CN" dirty="0" smtClean="0"/>
          </a:p>
          <a:p>
            <a:r>
              <a:rPr lang="en-US" altLang="zh-CN" dirty="0" smtClean="0"/>
              <a:t>A.</a:t>
            </a:r>
            <a:r>
              <a:rPr lang="zh-CN" altLang="zh-CN" dirty="0" smtClean="0"/>
              <a:t>三维标志 </a:t>
            </a:r>
            <a:endParaRPr lang="zh-CN" altLang="zh-CN" dirty="0" smtClean="0"/>
          </a:p>
          <a:p>
            <a:r>
              <a:rPr lang="en-US" altLang="zh-CN" dirty="0" smtClean="0"/>
              <a:t>B.</a:t>
            </a:r>
            <a:r>
              <a:rPr lang="zh-CN" altLang="zh-CN" dirty="0" smtClean="0"/>
              <a:t>气味标志 </a:t>
            </a:r>
            <a:endParaRPr lang="zh-CN" altLang="zh-CN" dirty="0" smtClean="0"/>
          </a:p>
          <a:p>
            <a:r>
              <a:rPr lang="en-US" altLang="zh-CN" dirty="0" smtClean="0"/>
              <a:t>C.</a:t>
            </a:r>
            <a:r>
              <a:rPr lang="zh-CN" altLang="zh-CN" dirty="0" smtClean="0"/>
              <a:t>植物名称 </a:t>
            </a:r>
            <a:endParaRPr lang="zh-CN" altLang="zh-CN" dirty="0" smtClean="0"/>
          </a:p>
          <a:p>
            <a:r>
              <a:rPr lang="en-US" altLang="zh-CN" dirty="0" smtClean="0"/>
              <a:t>D.</a:t>
            </a:r>
            <a:r>
              <a:rPr lang="zh-CN" altLang="zh-CN" dirty="0" smtClean="0"/>
              <a:t>与“红十字”标志近似的标志</a:t>
            </a:r>
            <a:endParaRPr lang="zh-CN" alt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】BD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任何能够将自然人、法人或者其他组织的商品与他人的商品区别开的标志，包括文字、图形、字母、数字、三维标志、颜色组合和声音等，以及上述要素的组合，均可以作为商标申请注册。</a:t>
            </a:r>
            <a:endParaRPr lang="zh-CN"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三、判断题（本类题共</a:t>
            </a:r>
            <a:r>
              <a:rPr lang="en-US" altLang="zh-CN" dirty="0" smtClean="0">
                <a:solidFill>
                  <a:srgbClr val="FF0000"/>
                </a:solidFill>
              </a:rPr>
              <a:t>10</a:t>
            </a:r>
            <a:r>
              <a:rPr lang="zh-CN" altLang="zh-CN" dirty="0" smtClean="0">
                <a:solidFill>
                  <a:srgbClr val="FF0000"/>
                </a:solidFill>
              </a:rPr>
              <a:t>小题，每小题</a:t>
            </a:r>
            <a:r>
              <a:rPr lang="en-US" altLang="zh-CN" dirty="0" smtClean="0">
                <a:solidFill>
                  <a:srgbClr val="FF0000"/>
                </a:solidFill>
              </a:rPr>
              <a:t>1</a:t>
            </a:r>
            <a:r>
              <a:rPr lang="zh-CN" altLang="zh-CN" dirty="0" smtClean="0">
                <a:solidFill>
                  <a:srgbClr val="FF0000"/>
                </a:solidFill>
              </a:rPr>
              <a:t>分，共</a:t>
            </a:r>
            <a:r>
              <a:rPr lang="en-US" altLang="zh-CN" dirty="0" smtClean="0">
                <a:solidFill>
                  <a:srgbClr val="FF0000"/>
                </a:solidFill>
              </a:rPr>
              <a:t>10</a:t>
            </a:r>
            <a:r>
              <a:rPr lang="zh-CN" altLang="zh-CN" dirty="0" smtClean="0">
                <a:solidFill>
                  <a:srgbClr val="FF0000"/>
                </a:solidFill>
              </a:rPr>
              <a:t>分。请判断每小题的表述是否正确。每小题答题正确的得</a:t>
            </a:r>
            <a:r>
              <a:rPr lang="en-US" altLang="zh-CN" dirty="0" smtClean="0">
                <a:solidFill>
                  <a:srgbClr val="FF0000"/>
                </a:solidFill>
              </a:rPr>
              <a:t>1</a:t>
            </a:r>
            <a:r>
              <a:rPr lang="zh-CN" altLang="zh-CN" dirty="0" smtClean="0">
                <a:solidFill>
                  <a:srgbClr val="FF0000"/>
                </a:solidFill>
              </a:rPr>
              <a:t>分，答题错误的扣</a:t>
            </a:r>
            <a:r>
              <a:rPr lang="en-US" altLang="zh-CN" dirty="0" smtClean="0">
                <a:solidFill>
                  <a:srgbClr val="FF0000"/>
                </a:solidFill>
              </a:rPr>
              <a:t>0.5</a:t>
            </a:r>
            <a:r>
              <a:rPr lang="zh-CN" altLang="zh-CN" dirty="0" smtClean="0">
                <a:solidFill>
                  <a:srgbClr val="FF0000"/>
                </a:solidFill>
              </a:rPr>
              <a:t>分，不答题的不得分也不扣分。本类题最低得分为零分。请使用计算机鼠标在计算机答题界面上点击试题答案备选项前的按钮“○”作答）</a:t>
            </a:r>
            <a:r>
              <a:rPr lang="en-US" altLang="zh-CN" dirty="0" smtClean="0">
                <a:solidFill>
                  <a:srgbClr val="FF0000"/>
                </a:solidFill>
              </a:rPr>
              <a:t>  </a:t>
            </a:r>
            <a:endParaRPr lang="zh-CN" altLang="zh-CN" dirty="0" smtClean="0">
              <a:solidFill>
                <a:srgbClr val="FF0000"/>
              </a:solidFill>
            </a:endParaRPr>
          </a:p>
          <a:p>
            <a:r>
              <a:rPr lang="en-US" altLang="zh-CN" dirty="0" smtClean="0"/>
              <a:t>1. </a:t>
            </a:r>
            <a:r>
              <a:rPr lang="zh-CN" altLang="zh-CN" dirty="0" smtClean="0"/>
              <a:t>仲裁庭在作出裁决前，可以先行调解。签收后的调解书与裁决书具有同等法律效力。（　） </a:t>
            </a:r>
            <a:endParaRPr lang="zh-CN" altLang="zh-CN" dirty="0" smtClean="0"/>
          </a:p>
          <a:p>
            <a:r>
              <a:rPr lang="zh-CN" altLang="zh-CN" dirty="0" smtClean="0"/>
              <a:t>对 </a:t>
            </a:r>
            <a:endParaRPr lang="zh-CN" altLang="zh-CN" dirty="0" smtClean="0"/>
          </a:p>
          <a:p>
            <a:r>
              <a:rPr lang="zh-CN" altLang="zh-CN" dirty="0" smtClean="0"/>
              <a:t>错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t>
            </a:r>
            <a:r>
              <a:rPr lang="zh-CN" altLang="zh-CN" dirty="0" smtClean="0">
                <a:solidFill>
                  <a:srgbClr val="FF0000"/>
                </a:solidFill>
              </a:rPr>
              <a:t>对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本题表述正确。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5. </a:t>
            </a:r>
            <a:r>
              <a:rPr lang="zh-CN" altLang="zh-CN" dirty="0" smtClean="0"/>
              <a:t>赠与人的继承人或者法定代理人的撤销权，自知道或者应当知道撤销原因之日起</a:t>
            </a:r>
            <a:r>
              <a:rPr lang="en-US" altLang="zh-CN" dirty="0" smtClean="0"/>
              <a:t>1</a:t>
            </a:r>
            <a:r>
              <a:rPr lang="zh-CN" altLang="zh-CN" dirty="0" smtClean="0"/>
              <a:t>年内行使。（　） </a:t>
            </a:r>
            <a:endParaRPr lang="zh-CN" altLang="zh-CN" dirty="0" smtClean="0"/>
          </a:p>
          <a:p>
            <a:r>
              <a:rPr lang="zh-CN" altLang="zh-CN" dirty="0" smtClean="0"/>
              <a:t>对 </a:t>
            </a:r>
            <a:endParaRPr lang="zh-CN" altLang="zh-CN" dirty="0" smtClean="0"/>
          </a:p>
          <a:p>
            <a:r>
              <a:rPr lang="zh-CN" altLang="zh-CN" dirty="0" smtClean="0"/>
              <a:t>错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t>
            </a:r>
            <a:r>
              <a:rPr lang="zh-CN" altLang="zh-CN" dirty="0" smtClean="0">
                <a:solidFill>
                  <a:srgbClr val="FF0000"/>
                </a:solidFill>
              </a:rPr>
              <a:t>错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赠与人的继承人或者法定代理人的撤销权，自知道或者应当知道撤销原因之日起六个月内行使。 </a:t>
            </a:r>
            <a:endParaRPr lang="zh-CN" altLang="zh-CN"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8. </a:t>
            </a:r>
            <a:r>
              <a:rPr lang="zh-CN" altLang="zh-CN" dirty="0" smtClean="0"/>
              <a:t>对符合条件的居民企业技术转让收入，超过</a:t>
            </a:r>
            <a:r>
              <a:rPr lang="en-US" altLang="zh-CN" dirty="0" smtClean="0"/>
              <a:t>500</a:t>
            </a:r>
            <a:r>
              <a:rPr lang="zh-CN" altLang="zh-CN" dirty="0" smtClean="0"/>
              <a:t>万元的部分，减半征收企业所得税。（　） </a:t>
            </a:r>
            <a:endParaRPr lang="zh-CN" altLang="zh-CN" dirty="0" smtClean="0"/>
          </a:p>
          <a:p>
            <a:r>
              <a:rPr lang="zh-CN" altLang="zh-CN" dirty="0" smtClean="0"/>
              <a:t>对 </a:t>
            </a:r>
            <a:endParaRPr lang="zh-CN" altLang="zh-CN" dirty="0" smtClean="0"/>
          </a:p>
          <a:p>
            <a:r>
              <a:rPr lang="zh-CN" altLang="zh-CN" dirty="0" smtClean="0"/>
              <a:t>错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t>
            </a:r>
            <a:r>
              <a:rPr lang="zh-CN" altLang="zh-CN" dirty="0" smtClean="0">
                <a:solidFill>
                  <a:srgbClr val="FF0000"/>
                </a:solidFill>
              </a:rPr>
              <a:t>错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对符合条件的居民企业技术转让所得不超过</a:t>
            </a:r>
            <a:r>
              <a:rPr lang="en-US" altLang="zh-CN" dirty="0" smtClean="0"/>
              <a:t>500</a:t>
            </a:r>
            <a:r>
              <a:rPr lang="zh-CN" altLang="zh-CN" dirty="0" smtClean="0"/>
              <a:t>万元的部分，免征企业所得税；超过</a:t>
            </a:r>
            <a:r>
              <a:rPr lang="en-US" altLang="zh-CN" dirty="0" smtClean="0"/>
              <a:t>500</a:t>
            </a:r>
            <a:r>
              <a:rPr lang="zh-CN" altLang="zh-CN" dirty="0" smtClean="0"/>
              <a:t>万元的部分，减半征收企业所得税。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10. </a:t>
            </a:r>
            <a:r>
              <a:rPr lang="zh-CN" altLang="zh-CN" dirty="0" smtClean="0"/>
              <a:t>国有独资公司或国有资本控股公司的董事长兼任经理的，经履行出资人职责的机构同意即可。（　） </a:t>
            </a:r>
            <a:endParaRPr lang="zh-CN" altLang="zh-CN" dirty="0" smtClean="0"/>
          </a:p>
          <a:p>
            <a:r>
              <a:rPr lang="zh-CN" altLang="zh-CN" dirty="0" smtClean="0"/>
              <a:t>对 </a:t>
            </a:r>
            <a:endParaRPr lang="zh-CN" altLang="zh-CN" dirty="0" smtClean="0"/>
          </a:p>
          <a:p>
            <a:r>
              <a:rPr lang="zh-CN" altLang="zh-CN" dirty="0" smtClean="0"/>
              <a:t>错</a:t>
            </a:r>
            <a:endParaRPr lang="zh-CN" alt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【正确答案</a:t>
            </a:r>
            <a:r>
              <a:rPr lang="en-US" altLang="zh-CN" dirty="0" smtClean="0">
                <a:solidFill>
                  <a:srgbClr val="FF0000"/>
                </a:solidFill>
              </a:rPr>
              <a:t>】</a:t>
            </a:r>
            <a:r>
              <a:rPr lang="zh-CN" altLang="zh-CN" dirty="0" smtClean="0">
                <a:solidFill>
                  <a:srgbClr val="FF0000"/>
                </a:solidFill>
              </a:rPr>
              <a:t>错 </a:t>
            </a:r>
            <a:endParaRPr lang="zh-CN" altLang="zh-CN" dirty="0" smtClean="0">
              <a:solidFill>
                <a:srgbClr val="FF0000"/>
              </a:solidFill>
            </a:endParaRPr>
          </a:p>
          <a:p>
            <a:r>
              <a:rPr lang="zh-CN" altLang="zh-CN" dirty="0" smtClean="0">
                <a:solidFill>
                  <a:srgbClr val="FF0000"/>
                </a:solidFill>
              </a:rPr>
              <a:t>【答案解析</a:t>
            </a:r>
            <a:r>
              <a:rPr lang="en-US" altLang="zh-CN" dirty="0" smtClean="0">
                <a:solidFill>
                  <a:srgbClr val="FF0000"/>
                </a:solidFill>
              </a:rPr>
              <a:t>】</a:t>
            </a:r>
            <a:r>
              <a:rPr lang="zh-CN" altLang="zh-CN" dirty="0" smtClean="0"/>
              <a:t>根据规定，未经履行出资人职责的机构同意，国有独资公司的董事长不得兼任经理。未经股东会、股东大会同意，国有资本控股公司的董事长不得兼任经理。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四、简答题（本类题共</a:t>
            </a:r>
            <a:r>
              <a:rPr lang="en-US" altLang="zh-CN" dirty="0" smtClean="0">
                <a:solidFill>
                  <a:srgbClr val="FF0000"/>
                </a:solidFill>
              </a:rPr>
              <a:t>3</a:t>
            </a:r>
            <a:r>
              <a:rPr lang="zh-CN" altLang="zh-CN" dirty="0" smtClean="0">
                <a:solidFill>
                  <a:srgbClr val="FF0000"/>
                </a:solidFill>
              </a:rPr>
              <a:t>小题，每小题</a:t>
            </a:r>
            <a:r>
              <a:rPr lang="en-US" altLang="zh-CN" dirty="0" smtClean="0">
                <a:solidFill>
                  <a:srgbClr val="FF0000"/>
                </a:solidFill>
              </a:rPr>
              <a:t>6</a:t>
            </a:r>
            <a:r>
              <a:rPr lang="zh-CN" altLang="zh-CN" dirty="0" smtClean="0">
                <a:solidFill>
                  <a:srgbClr val="FF0000"/>
                </a:solidFill>
              </a:rPr>
              <a:t>分，共</a:t>
            </a:r>
            <a:r>
              <a:rPr lang="en-US" altLang="zh-CN" dirty="0" smtClean="0">
                <a:solidFill>
                  <a:srgbClr val="FF0000"/>
                </a:solidFill>
              </a:rPr>
              <a:t>18</a:t>
            </a:r>
            <a:r>
              <a:rPr lang="zh-CN" altLang="zh-CN" dirty="0" smtClean="0">
                <a:solidFill>
                  <a:srgbClr val="FF0000"/>
                </a:solidFill>
              </a:rPr>
              <a:t>分。凡要求计算的，必须列出计算过程；计算结果出现两位以上小数的，均四舍五入保留小数点后两位小数。凡要求说明理由的，必须有相应的文字阐述。请在指定答题区域内作答）</a:t>
            </a:r>
            <a:r>
              <a:rPr lang="en-US" altLang="zh-CN" dirty="0" smtClean="0">
                <a:solidFill>
                  <a:srgbClr val="FF0000"/>
                </a:solidFill>
              </a:rPr>
              <a:t>   </a:t>
            </a:r>
            <a:endParaRPr lang="zh-CN" altLang="zh-CN" dirty="0" smtClean="0">
              <a:solidFill>
                <a:srgbClr val="FF0000"/>
              </a:solidFill>
            </a:endParaRPr>
          </a:p>
          <a:p>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3. </a:t>
            </a:r>
            <a:r>
              <a:rPr lang="zh-CN" altLang="zh-CN" dirty="0" smtClean="0"/>
              <a:t>甲公司为增值税一般纳税人，主要从事鉴证咨询服务，</a:t>
            </a:r>
            <a:r>
              <a:rPr lang="en-US" altLang="zh-CN" dirty="0" smtClean="0"/>
              <a:t>2017</a:t>
            </a:r>
            <a:r>
              <a:rPr lang="zh-CN" altLang="zh-CN" dirty="0" smtClean="0"/>
              <a:t>年</a:t>
            </a:r>
            <a:r>
              <a:rPr lang="en-US" altLang="zh-CN" dirty="0" smtClean="0"/>
              <a:t>10</a:t>
            </a:r>
            <a:r>
              <a:rPr lang="zh-CN" altLang="zh-CN" dirty="0" smtClean="0"/>
              <a:t>月发生如下业务：</a:t>
            </a:r>
            <a:endParaRPr lang="zh-CN" altLang="zh-CN" dirty="0" smtClean="0"/>
          </a:p>
          <a:p>
            <a:r>
              <a:rPr lang="zh-CN" altLang="zh-CN" dirty="0" smtClean="0"/>
              <a:t>（</a:t>
            </a:r>
            <a:r>
              <a:rPr lang="en-US" altLang="zh-CN" dirty="0" smtClean="0"/>
              <a:t>1</a:t>
            </a:r>
            <a:r>
              <a:rPr lang="zh-CN" altLang="zh-CN" dirty="0" smtClean="0"/>
              <a:t>）提供鉴证服务，取得含税收入</a:t>
            </a:r>
            <a:r>
              <a:rPr lang="en-US" altLang="zh-CN" dirty="0" smtClean="0"/>
              <a:t>106</a:t>
            </a:r>
            <a:r>
              <a:rPr lang="zh-CN" altLang="zh-CN" dirty="0" smtClean="0"/>
              <a:t>万元。</a:t>
            </a:r>
            <a:endParaRPr lang="zh-CN" altLang="zh-CN" dirty="0" smtClean="0"/>
          </a:p>
          <a:p>
            <a:r>
              <a:rPr lang="zh-CN" altLang="zh-CN" dirty="0" smtClean="0"/>
              <a:t>（</a:t>
            </a:r>
            <a:r>
              <a:rPr lang="en-US" altLang="zh-CN" dirty="0" smtClean="0"/>
              <a:t>2</a:t>
            </a:r>
            <a:r>
              <a:rPr lang="zh-CN" altLang="zh-CN" dirty="0" smtClean="0"/>
              <a:t>）接受乙公司提供的货物运输服务，取得的增值税专用发票上注明的价款</a:t>
            </a:r>
            <a:r>
              <a:rPr lang="en-US" altLang="zh-CN" dirty="0" smtClean="0"/>
              <a:t>2</a:t>
            </a:r>
            <a:r>
              <a:rPr lang="zh-CN" altLang="zh-CN" dirty="0" smtClean="0"/>
              <a:t>万元。</a:t>
            </a:r>
            <a:endParaRPr lang="zh-CN" altLang="zh-CN" dirty="0" smtClean="0"/>
          </a:p>
          <a:p>
            <a:r>
              <a:rPr lang="zh-CN" altLang="zh-CN" dirty="0" smtClean="0"/>
              <a:t>（</a:t>
            </a:r>
            <a:r>
              <a:rPr lang="en-US" altLang="zh-CN" dirty="0" smtClean="0"/>
              <a:t>3</a:t>
            </a:r>
            <a:r>
              <a:rPr lang="zh-CN" altLang="zh-CN" dirty="0" smtClean="0"/>
              <a:t>）接受丙公司提供的旅客运输服务，支付价款</a:t>
            </a:r>
            <a:r>
              <a:rPr lang="en-US" altLang="zh-CN" dirty="0" smtClean="0"/>
              <a:t>1</a:t>
            </a:r>
            <a:r>
              <a:rPr lang="zh-CN" altLang="zh-CN" dirty="0" smtClean="0"/>
              <a:t>万元。 </a:t>
            </a:r>
            <a:endParaRPr lang="zh-CN" altLang="zh-CN" dirty="0" smtClean="0"/>
          </a:p>
          <a:p>
            <a:r>
              <a:rPr lang="zh-CN" altLang="zh-CN" dirty="0" smtClean="0"/>
              <a:t>（</a:t>
            </a:r>
            <a:r>
              <a:rPr lang="en-US" altLang="zh-CN" dirty="0" smtClean="0"/>
              <a:t>1</a:t>
            </a:r>
            <a:r>
              <a:rPr lang="zh-CN" altLang="zh-CN" dirty="0" smtClean="0"/>
              <a:t>）要求：计算甲公司当月应缴纳的增值税税额。 </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endParaRPr lang="en-US" altLang="zh-CN" dirty="0" smtClean="0">
              <a:solidFill>
                <a:srgbClr val="FF0000"/>
              </a:solidFill>
            </a:endParaRPr>
          </a:p>
          <a:p>
            <a:r>
              <a:rPr lang="zh-CN" altLang="zh-CN" dirty="0" smtClean="0"/>
              <a:t>当期销项税额</a:t>
            </a:r>
            <a:r>
              <a:rPr lang="en-US" altLang="zh-CN" dirty="0" smtClean="0"/>
              <a:t>=106</a:t>
            </a:r>
            <a:r>
              <a:rPr lang="zh-CN" altLang="zh-CN" dirty="0" smtClean="0"/>
              <a:t>÷（</a:t>
            </a:r>
            <a:r>
              <a:rPr lang="en-US" altLang="zh-CN" dirty="0" smtClean="0"/>
              <a:t>1</a:t>
            </a:r>
            <a:r>
              <a:rPr lang="zh-CN" altLang="zh-CN" dirty="0" smtClean="0"/>
              <a:t>＋</a:t>
            </a:r>
            <a:r>
              <a:rPr lang="en-US" altLang="zh-CN" dirty="0" smtClean="0"/>
              <a:t>6%</a:t>
            </a:r>
            <a:r>
              <a:rPr lang="zh-CN" altLang="zh-CN" dirty="0" smtClean="0"/>
              <a:t>）×</a:t>
            </a:r>
            <a:r>
              <a:rPr lang="en-US" altLang="zh-CN" dirty="0" smtClean="0"/>
              <a:t>6%=6</a:t>
            </a:r>
            <a:r>
              <a:rPr lang="zh-CN" altLang="zh-CN" dirty="0" smtClean="0"/>
              <a:t>（万元）</a:t>
            </a:r>
            <a:endParaRPr lang="zh-CN" altLang="zh-CN" dirty="0" smtClean="0"/>
          </a:p>
          <a:p>
            <a:r>
              <a:rPr lang="zh-CN" altLang="zh-CN" dirty="0" smtClean="0"/>
              <a:t>当期准予抵扣的进项税额</a:t>
            </a:r>
            <a:r>
              <a:rPr lang="en-US" altLang="zh-CN" dirty="0" smtClean="0"/>
              <a:t>=2</a:t>
            </a:r>
            <a:r>
              <a:rPr lang="zh-CN" altLang="zh-CN" dirty="0" smtClean="0"/>
              <a:t>×</a:t>
            </a:r>
            <a:r>
              <a:rPr lang="en-US" altLang="zh-CN" dirty="0" smtClean="0"/>
              <a:t>11%=0.22</a:t>
            </a:r>
            <a:r>
              <a:rPr lang="zh-CN" altLang="zh-CN" dirty="0" smtClean="0"/>
              <a:t>（万元）</a:t>
            </a:r>
            <a:endParaRPr lang="zh-CN" altLang="zh-CN" dirty="0" smtClean="0"/>
          </a:p>
          <a:p>
            <a:r>
              <a:rPr lang="zh-CN" altLang="zh-CN" dirty="0" smtClean="0"/>
              <a:t>当期应纳税额</a:t>
            </a:r>
            <a:r>
              <a:rPr lang="en-US" altLang="zh-CN" dirty="0" smtClean="0"/>
              <a:t>=6</a:t>
            </a:r>
            <a:r>
              <a:rPr lang="zh-CN" altLang="zh-CN" dirty="0" smtClean="0"/>
              <a:t>－</a:t>
            </a:r>
            <a:r>
              <a:rPr lang="en-US" altLang="zh-CN" dirty="0" smtClean="0"/>
              <a:t>0.22=5.78</a:t>
            </a:r>
            <a:r>
              <a:rPr lang="zh-CN" altLang="zh-CN" dirty="0" smtClean="0"/>
              <a:t>（万元）</a:t>
            </a:r>
            <a:endParaRPr lang="zh-CN" altLang="zh-CN"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【解析】</a:t>
            </a:r>
            <a:r>
              <a:rPr lang="zh-CN" altLang="zh-CN" dirty="0" smtClean="0"/>
              <a:t>甲公司购进的旅客运输服务、贷款服务、餐饮服务、居民日常服务和娱乐服务，其进项税额不得抵扣。 </a:t>
            </a:r>
            <a:endParaRPr lang="zh-CN" altLang="zh-CN" dirty="0" smtClean="0"/>
          </a:p>
          <a:p>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solidFill>
                  <a:srgbClr val="FF0000"/>
                </a:solidFill>
              </a:rPr>
              <a:t>五、综合题（本类题共</a:t>
            </a:r>
            <a:r>
              <a:rPr lang="en-US" altLang="zh-CN" dirty="0" smtClean="0">
                <a:solidFill>
                  <a:srgbClr val="FF0000"/>
                </a:solidFill>
              </a:rPr>
              <a:t>1</a:t>
            </a:r>
            <a:r>
              <a:rPr lang="zh-CN" altLang="zh-CN" dirty="0" smtClean="0">
                <a:solidFill>
                  <a:srgbClr val="FF0000"/>
                </a:solidFill>
              </a:rPr>
              <a:t>题，共</a:t>
            </a:r>
            <a:r>
              <a:rPr lang="en-US" altLang="zh-CN" dirty="0" smtClean="0">
                <a:solidFill>
                  <a:srgbClr val="FF0000"/>
                </a:solidFill>
              </a:rPr>
              <a:t>12</a:t>
            </a:r>
            <a:r>
              <a:rPr lang="zh-CN" altLang="zh-CN" dirty="0" smtClean="0">
                <a:solidFill>
                  <a:srgbClr val="FF0000"/>
                </a:solidFill>
              </a:rPr>
              <a:t>分。凡要求计算的，必须列出计算过程；计算结果出现两位以上小数的，均四舍五入保留小数点后两位小数。凡要求说明理由的，必须有相应的文字阐述。请在指定答题区域内作答）</a:t>
            </a:r>
            <a:r>
              <a:rPr lang="en-US" altLang="zh-CN" dirty="0" smtClean="0">
                <a:solidFill>
                  <a:srgbClr val="FF0000"/>
                </a:solidFill>
              </a:rPr>
              <a:t>   </a:t>
            </a:r>
            <a:endParaRPr lang="zh-CN" altLang="zh-CN" dirty="0" smtClean="0">
              <a:solidFill>
                <a:srgbClr val="FF0000"/>
              </a:solidFill>
            </a:endParaRPr>
          </a:p>
          <a:p>
            <a:r>
              <a:rPr lang="en-US" altLang="zh-CN" dirty="0" smtClean="0"/>
              <a:t>1. </a:t>
            </a:r>
            <a:r>
              <a:rPr lang="zh-CN" altLang="zh-CN" dirty="0" smtClean="0"/>
              <a:t>甲自然人、乙自然人和丙公司共同投资设立</a:t>
            </a:r>
            <a:r>
              <a:rPr lang="en-US" altLang="zh-CN" dirty="0" smtClean="0"/>
              <a:t>A</a:t>
            </a:r>
            <a:r>
              <a:rPr lang="zh-CN" altLang="zh-CN" dirty="0" smtClean="0"/>
              <a:t>有限合伙企业（以下简称“</a:t>
            </a:r>
            <a:r>
              <a:rPr lang="en-US" altLang="zh-CN" dirty="0" smtClean="0"/>
              <a:t>A</a:t>
            </a:r>
            <a:r>
              <a:rPr lang="zh-CN" altLang="zh-CN" dirty="0" smtClean="0"/>
              <a:t>企业” ），在各方协商一致的合伙协议中约定：甲出资</a:t>
            </a:r>
            <a:r>
              <a:rPr lang="en-US" altLang="zh-CN" dirty="0" smtClean="0"/>
              <a:t>5</a:t>
            </a:r>
            <a:r>
              <a:rPr lang="zh-CN" altLang="zh-CN" dirty="0" smtClean="0"/>
              <a:t>万元的货币，乙以作价</a:t>
            </a:r>
            <a:r>
              <a:rPr lang="en-US" altLang="zh-CN" dirty="0" smtClean="0"/>
              <a:t>8</a:t>
            </a:r>
            <a:r>
              <a:rPr lang="zh-CN" altLang="zh-CN" dirty="0" smtClean="0"/>
              <a:t>万元的实物出资，丙公司以劳务作价</a:t>
            </a:r>
            <a:r>
              <a:rPr lang="en-US" altLang="zh-CN" dirty="0" smtClean="0"/>
              <a:t>10</a:t>
            </a:r>
            <a:r>
              <a:rPr lang="zh-CN" altLang="zh-CN" dirty="0" smtClean="0"/>
              <a:t>万元出资；甲和乙为普通合伙人，丙为有限合伙人；甲和乙共同执行</a:t>
            </a:r>
            <a:r>
              <a:rPr lang="en-US" altLang="zh-CN" dirty="0" smtClean="0"/>
              <a:t>A</a:t>
            </a:r>
            <a:r>
              <a:rPr lang="zh-CN" altLang="zh-CN" dirty="0" smtClean="0"/>
              <a:t>企业的合伙事务，并对合伙企业债务承担无限连带责任；丙公司不执行</a:t>
            </a:r>
            <a:r>
              <a:rPr lang="en-US" altLang="zh-CN" dirty="0" smtClean="0"/>
              <a:t>A</a:t>
            </a:r>
            <a:r>
              <a:rPr lang="zh-CN" altLang="zh-CN" dirty="0" smtClean="0"/>
              <a:t>企业的合伙事务，仅以其认缴的出资额为限对合伙企业债务承担责任。</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丙公司在本公司生产经营活动中，因急需一批机械配件，经甲和乙同意并持</a:t>
            </a:r>
            <a:r>
              <a:rPr lang="en-US" altLang="zh-CN" dirty="0" smtClean="0"/>
              <a:t>A</a:t>
            </a:r>
            <a:r>
              <a:rPr lang="zh-CN" altLang="zh-CN" dirty="0" smtClean="0"/>
              <a:t>企业的授权委托书，以</a:t>
            </a:r>
            <a:r>
              <a:rPr lang="en-US" altLang="zh-CN" dirty="0" smtClean="0"/>
              <a:t>A</a:t>
            </a:r>
            <a:r>
              <a:rPr lang="zh-CN" altLang="zh-CN" dirty="0" smtClean="0"/>
              <a:t>企业普通合伙人的身份与</a:t>
            </a:r>
            <a:r>
              <a:rPr lang="en-US" altLang="zh-CN" dirty="0" smtClean="0"/>
              <a:t>B</a:t>
            </a:r>
            <a:r>
              <a:rPr lang="zh-CN" altLang="zh-CN" dirty="0" smtClean="0"/>
              <a:t>公司签订购买钢材的合同。</a:t>
            </a:r>
            <a:r>
              <a:rPr lang="en-US" altLang="zh-CN" dirty="0" smtClean="0"/>
              <a:t>B</a:t>
            </a:r>
            <a:r>
              <a:rPr lang="zh-CN" altLang="zh-CN" dirty="0" smtClean="0"/>
              <a:t>公司按约向</a:t>
            </a:r>
            <a:r>
              <a:rPr lang="en-US" altLang="zh-CN" dirty="0" smtClean="0"/>
              <a:t>A</a:t>
            </a:r>
            <a:r>
              <a:rPr lang="zh-CN" altLang="zh-CN" dirty="0" smtClean="0"/>
              <a:t>企业交货后，</a:t>
            </a:r>
            <a:r>
              <a:rPr lang="en-US" altLang="zh-CN" dirty="0" smtClean="0"/>
              <a:t>A</a:t>
            </a:r>
            <a:r>
              <a:rPr lang="zh-CN" altLang="zh-CN" dirty="0" smtClean="0"/>
              <a:t>企业即组织人员加班加点为丙公司加工成其急需的机械配件，并将该机械配件销售给丙公司。丙公司为支付</a:t>
            </a:r>
            <a:r>
              <a:rPr lang="en-US" altLang="zh-CN" dirty="0" smtClean="0"/>
              <a:t>A</a:t>
            </a:r>
            <a:r>
              <a:rPr lang="zh-CN" altLang="zh-CN" dirty="0" smtClean="0"/>
              <a:t>企业的购货款，未经甲和乙的同意，以其在</a:t>
            </a:r>
            <a:r>
              <a:rPr lang="en-US" altLang="zh-CN" dirty="0" smtClean="0"/>
              <a:t>A</a:t>
            </a:r>
            <a:r>
              <a:rPr lang="zh-CN" altLang="zh-CN" dirty="0" smtClean="0"/>
              <a:t>企业中的财产份额出质，与</a:t>
            </a:r>
            <a:r>
              <a:rPr lang="en-US" altLang="zh-CN" dirty="0" smtClean="0"/>
              <a:t>C</a:t>
            </a:r>
            <a:r>
              <a:rPr lang="zh-CN" altLang="zh-CN" dirty="0" smtClean="0"/>
              <a:t>银行签订借款合同，取得</a:t>
            </a:r>
            <a:r>
              <a:rPr lang="en-US" altLang="zh-CN" dirty="0" smtClean="0"/>
              <a:t>8</a:t>
            </a:r>
            <a:r>
              <a:rPr lang="zh-CN" altLang="zh-CN" dirty="0" smtClean="0"/>
              <a:t>万元的借款支付了</a:t>
            </a:r>
            <a:r>
              <a:rPr lang="en-US" altLang="zh-CN" dirty="0" smtClean="0"/>
              <a:t>A</a:t>
            </a:r>
            <a:r>
              <a:rPr lang="zh-CN" altLang="zh-CN" dirty="0" smtClean="0"/>
              <a:t>企业的购货款。后由于丙公司生产的机械设备技术老化而销售不畅，积压在库，无力偿还银行贷款。经协商，丙公司将其在</a:t>
            </a:r>
            <a:r>
              <a:rPr lang="en-US" altLang="zh-CN" dirty="0" smtClean="0"/>
              <a:t>A</a:t>
            </a:r>
            <a:r>
              <a:rPr lang="zh-CN" altLang="zh-CN" dirty="0" smtClean="0"/>
              <a:t>企业的财产份额全部转让给了</a:t>
            </a:r>
            <a:r>
              <a:rPr lang="en-US" altLang="zh-CN" dirty="0" smtClean="0"/>
              <a:t>D</a:t>
            </a:r>
            <a:r>
              <a:rPr lang="zh-CN" altLang="zh-CN" dirty="0" smtClean="0"/>
              <a:t>公司，</a:t>
            </a:r>
            <a:r>
              <a:rPr lang="en-US" altLang="zh-CN" dirty="0" smtClean="0"/>
              <a:t>D</a:t>
            </a:r>
            <a:r>
              <a:rPr lang="zh-CN" altLang="zh-CN" dirty="0" smtClean="0"/>
              <a:t>公司成为</a:t>
            </a:r>
            <a:r>
              <a:rPr lang="en-US" altLang="zh-CN" dirty="0" smtClean="0"/>
              <a:t>A</a:t>
            </a:r>
            <a:r>
              <a:rPr lang="zh-CN" altLang="zh-CN" dirty="0" smtClean="0"/>
              <a:t>企业的有限合伙人。</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经查：</a:t>
            </a:r>
            <a:r>
              <a:rPr lang="en-US" altLang="zh-CN" dirty="0" smtClean="0"/>
              <a:t>A</a:t>
            </a:r>
            <a:r>
              <a:rPr lang="zh-CN" altLang="zh-CN" dirty="0" smtClean="0"/>
              <a:t>企业的合伙协议中，无限制或禁止有限合伙人与本企业进行交易的约定，也没有有限合伙人将其在合伙企业中财产份额出质的相关约定。</a:t>
            </a:r>
            <a:endParaRPr lang="zh-CN" altLang="zh-CN" dirty="0" smtClean="0"/>
          </a:p>
          <a:p>
            <a:r>
              <a:rPr lang="zh-CN" altLang="zh-CN" dirty="0" smtClean="0">
                <a:solidFill>
                  <a:schemeClr val="tx1"/>
                </a:solidFill>
                <a:effectLst>
                  <a:outerShdw blurRad="38100" dist="19050" dir="2700000" algn="tl" rotWithShape="0">
                    <a:schemeClr val="dk1">
                      <a:alpha val="40000"/>
                    </a:schemeClr>
                  </a:outerShdw>
                </a:effectLst>
              </a:rPr>
              <a:t>要求：根据以上事实及有关规定，回答下列问题。</a:t>
            </a:r>
            <a:r>
              <a:rPr lang="zh-CN" altLang="zh-CN" dirty="0" smtClean="0"/>
              <a:t> </a:t>
            </a:r>
            <a:endParaRPr lang="zh-CN" altLang="zh-CN" dirty="0" smtClean="0"/>
          </a:p>
          <a:p>
            <a:r>
              <a:rPr lang="zh-CN" altLang="zh-CN" dirty="0" smtClean="0"/>
              <a:t>（</a:t>
            </a:r>
            <a:r>
              <a:rPr lang="en-US" altLang="zh-CN" dirty="0" smtClean="0"/>
              <a:t>1</a:t>
            </a:r>
            <a:r>
              <a:rPr lang="zh-CN" altLang="zh-CN" dirty="0" smtClean="0"/>
              <a:t>）</a:t>
            </a:r>
            <a:r>
              <a:rPr lang="en-US" altLang="zh-CN" dirty="0" smtClean="0"/>
              <a:t>A</a:t>
            </a:r>
            <a:r>
              <a:rPr lang="zh-CN" altLang="zh-CN" dirty="0" smtClean="0"/>
              <a:t>企业合伙人的出资方式是否符合《合伙企业法》的规定？并说明理由。 </a:t>
            </a:r>
            <a:endParaRPr lang="zh-CN" altLang="zh-CN" dirty="0" smtClean="0"/>
          </a:p>
          <a:p>
            <a:r>
              <a:rPr lang="en-US" altLang="zh-CN" dirty="0" smtClean="0">
                <a:solidFill>
                  <a:srgbClr val="FF0000"/>
                </a:solidFill>
                <a:sym typeface="+mn-ea"/>
              </a:rPr>
              <a:t>【</a:t>
            </a:r>
            <a:r>
              <a:rPr lang="zh-CN" altLang="en-US" dirty="0" smtClean="0">
                <a:solidFill>
                  <a:srgbClr val="FF0000"/>
                </a:solidFill>
                <a:sym typeface="+mn-ea"/>
              </a:rPr>
              <a:t>答案解析</a:t>
            </a:r>
            <a:r>
              <a:rPr lang="en-US" altLang="zh-CN" dirty="0" smtClean="0">
                <a:solidFill>
                  <a:srgbClr val="FF0000"/>
                </a:solidFill>
                <a:sym typeface="+mn-ea"/>
              </a:rPr>
              <a:t>】</a:t>
            </a:r>
            <a:endParaRPr lang="en-US" altLang="zh-CN" dirty="0" smtClean="0">
              <a:solidFill>
                <a:srgbClr val="FF0000"/>
              </a:solidFill>
            </a:endParaRPr>
          </a:p>
          <a:p>
            <a:r>
              <a:rPr lang="zh-CN" altLang="zh-CN" dirty="0" smtClean="0">
                <a:sym typeface="+mn-ea"/>
              </a:rPr>
              <a:t>（</a:t>
            </a:r>
            <a:r>
              <a:rPr lang="en-US" altLang="zh-CN" dirty="0" smtClean="0">
                <a:sym typeface="+mn-ea"/>
              </a:rPr>
              <a:t>1</a:t>
            </a:r>
            <a:r>
              <a:rPr lang="zh-CN" altLang="zh-CN" dirty="0" smtClean="0">
                <a:sym typeface="+mn-ea"/>
              </a:rPr>
              <a:t>）</a:t>
            </a:r>
            <a:r>
              <a:rPr lang="en-US" altLang="zh-CN" dirty="0" smtClean="0">
                <a:sym typeface="+mn-ea"/>
              </a:rPr>
              <a:t>A</a:t>
            </a:r>
            <a:r>
              <a:rPr lang="zh-CN" altLang="zh-CN" dirty="0" smtClean="0">
                <a:sym typeface="+mn-ea"/>
              </a:rPr>
              <a:t>企业合伙人的出资方式不符合《合伙企业法》的规定。根据规定，有限合伙企业的有限合伙人不得以劳务出资。本题</a:t>
            </a:r>
            <a:r>
              <a:rPr lang="en-US" altLang="zh-CN" dirty="0" smtClean="0">
                <a:sym typeface="+mn-ea"/>
              </a:rPr>
              <a:t>A</a:t>
            </a:r>
            <a:r>
              <a:rPr lang="zh-CN" altLang="zh-CN" dirty="0" smtClean="0">
                <a:sym typeface="+mn-ea"/>
              </a:rPr>
              <a:t>企业是有限合伙企业，作为有限合伙人的丙公司以劳务出资，是不符合规定的。 </a:t>
            </a:r>
            <a:endParaRPr lang="zh-CN" altLang="zh-CN" dirty="0" smtClean="0"/>
          </a:p>
          <a:p>
            <a:endParaRPr lang="zh-CN" altLang="zh-CN" dirty="0" smtClean="0"/>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2</a:t>
            </a:r>
            <a:r>
              <a:rPr lang="zh-CN" altLang="zh-CN" dirty="0" smtClean="0"/>
              <a:t>）有关</a:t>
            </a:r>
            <a:r>
              <a:rPr lang="en-US" altLang="zh-CN" dirty="0" smtClean="0"/>
              <a:t>A</a:t>
            </a:r>
            <a:r>
              <a:rPr lang="zh-CN" altLang="zh-CN" dirty="0" smtClean="0"/>
              <a:t>企业合伙事务执行的约定是否符合《合伙企业法》的规定？并说明理由。</a:t>
            </a:r>
            <a:endParaRPr lang="zh-CN" altLang="zh-CN" dirty="0" smtClean="0"/>
          </a:p>
          <a:p>
            <a:r>
              <a:rPr lang="en-US" altLang="zh-CN" dirty="0" smtClean="0">
                <a:solidFill>
                  <a:srgbClr val="FF0000"/>
                </a:solidFill>
                <a:sym typeface="+mn-ea"/>
              </a:rPr>
              <a:t>【</a:t>
            </a:r>
            <a:r>
              <a:rPr lang="zh-CN" altLang="en-US" dirty="0" smtClean="0">
                <a:solidFill>
                  <a:srgbClr val="FF0000"/>
                </a:solidFill>
                <a:sym typeface="+mn-ea"/>
              </a:rPr>
              <a:t>答案解析</a:t>
            </a:r>
            <a:r>
              <a:rPr lang="en-US" altLang="zh-CN" dirty="0" smtClean="0">
                <a:solidFill>
                  <a:srgbClr val="FF0000"/>
                </a:solidFill>
                <a:sym typeface="+mn-ea"/>
              </a:rPr>
              <a:t>】</a:t>
            </a:r>
            <a:endParaRPr lang="zh-CN" altLang="zh-CN" dirty="0" smtClean="0"/>
          </a:p>
          <a:p>
            <a:r>
              <a:rPr lang="zh-CN" altLang="zh-CN" dirty="0" smtClean="0">
                <a:sym typeface="+mn-ea"/>
              </a:rPr>
              <a:t>（</a:t>
            </a:r>
            <a:r>
              <a:rPr lang="en-US" altLang="zh-CN" dirty="0" smtClean="0">
                <a:sym typeface="+mn-ea"/>
              </a:rPr>
              <a:t>2</a:t>
            </a:r>
            <a:r>
              <a:rPr lang="zh-CN" altLang="zh-CN" dirty="0" smtClean="0">
                <a:sym typeface="+mn-ea"/>
              </a:rPr>
              <a:t>）有关</a:t>
            </a:r>
            <a:r>
              <a:rPr lang="en-US" altLang="zh-CN" dirty="0" smtClean="0">
                <a:sym typeface="+mn-ea"/>
              </a:rPr>
              <a:t>A</a:t>
            </a:r>
            <a:r>
              <a:rPr lang="zh-CN" altLang="zh-CN" dirty="0" smtClean="0">
                <a:sym typeface="+mn-ea"/>
              </a:rPr>
              <a:t>企业合伙事务执行的约定符合《合伙企业法》的规定。根据规定，有限合伙企业由普通合伙人执行合伙事务，有限合伙人不执行合伙事务，不得对外代表有限合伙企业。本题由作为普通合伙人的甲和乙执行合伙事务，作为有限合伙人的丙公司不执行</a:t>
            </a:r>
            <a:r>
              <a:rPr lang="en-US" altLang="zh-CN" dirty="0" smtClean="0">
                <a:sym typeface="+mn-ea"/>
              </a:rPr>
              <a:t>A</a:t>
            </a:r>
            <a:r>
              <a:rPr lang="zh-CN" altLang="zh-CN" dirty="0" smtClean="0">
                <a:sym typeface="+mn-ea"/>
              </a:rPr>
              <a:t>企业的合伙事务，是符合规定的。 </a:t>
            </a:r>
            <a:endParaRPr lang="zh-CN" altLang="zh-CN" dirty="0" smtClean="0"/>
          </a:p>
          <a:p>
            <a:endParaRPr lang="zh-CN" altLang="zh-CN" dirty="0" smtClean="0"/>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amond(in)">
                                      <p:cBhvr>
                                        <p:cTn id="7" dur="2000"/>
                                        <p:tgtEl>
                                          <p:spTgt spid="2">
                                            <p:txEl>
                                              <p:pRg st="1" end="1"/>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diamond(in)">
                                      <p:cBhvr>
                                        <p:cTn id="10"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3</a:t>
            </a:r>
            <a:r>
              <a:rPr lang="zh-CN" altLang="zh-CN" dirty="0" smtClean="0"/>
              <a:t>）</a:t>
            </a:r>
            <a:r>
              <a:rPr lang="en-US" altLang="zh-CN" dirty="0" smtClean="0"/>
              <a:t>A</a:t>
            </a:r>
            <a:r>
              <a:rPr lang="zh-CN" altLang="zh-CN" dirty="0" smtClean="0"/>
              <a:t>企业与</a:t>
            </a:r>
            <a:r>
              <a:rPr lang="en-US" altLang="zh-CN" dirty="0" smtClean="0"/>
              <a:t>B</a:t>
            </a:r>
            <a:r>
              <a:rPr lang="zh-CN" altLang="zh-CN" dirty="0" smtClean="0"/>
              <a:t>公司的交易行为，丙公司应承担什么样的责任？并说明理由。 </a:t>
            </a:r>
            <a:endParaRPr lang="zh-CN" altLang="zh-CN" dirty="0" smtClean="0"/>
          </a:p>
          <a:p>
            <a:r>
              <a:rPr lang="en-US" altLang="zh-CN" dirty="0" smtClean="0">
                <a:solidFill>
                  <a:srgbClr val="FF0000"/>
                </a:solidFill>
                <a:sym typeface="+mn-ea"/>
              </a:rPr>
              <a:t>【</a:t>
            </a:r>
            <a:r>
              <a:rPr lang="zh-CN" altLang="en-US" dirty="0" smtClean="0">
                <a:solidFill>
                  <a:srgbClr val="FF0000"/>
                </a:solidFill>
                <a:sym typeface="+mn-ea"/>
              </a:rPr>
              <a:t>答案解析</a:t>
            </a:r>
            <a:r>
              <a:rPr lang="en-US" altLang="zh-CN" dirty="0" smtClean="0">
                <a:solidFill>
                  <a:srgbClr val="FF0000"/>
                </a:solidFill>
                <a:sym typeface="+mn-ea"/>
              </a:rPr>
              <a:t>】</a:t>
            </a:r>
            <a:endParaRPr lang="zh-CN" altLang="zh-CN" dirty="0" smtClean="0"/>
          </a:p>
          <a:p>
            <a:r>
              <a:rPr lang="zh-CN" altLang="zh-CN" dirty="0" smtClean="0">
                <a:sym typeface="+mn-ea"/>
              </a:rPr>
              <a:t>（</a:t>
            </a:r>
            <a:r>
              <a:rPr lang="en-US" altLang="zh-CN" dirty="0" smtClean="0">
                <a:sym typeface="+mn-ea"/>
              </a:rPr>
              <a:t>3</a:t>
            </a:r>
            <a:r>
              <a:rPr lang="zh-CN" altLang="zh-CN" dirty="0" smtClean="0">
                <a:sym typeface="+mn-ea"/>
              </a:rPr>
              <a:t>）</a:t>
            </a:r>
            <a:r>
              <a:rPr lang="en-US" altLang="zh-CN" dirty="0" smtClean="0">
                <a:sym typeface="+mn-ea"/>
              </a:rPr>
              <a:t>A</a:t>
            </a:r>
            <a:r>
              <a:rPr lang="zh-CN" altLang="zh-CN" dirty="0" smtClean="0">
                <a:sym typeface="+mn-ea"/>
              </a:rPr>
              <a:t>企业与</a:t>
            </a:r>
            <a:r>
              <a:rPr lang="en-US" altLang="zh-CN" dirty="0" smtClean="0">
                <a:sym typeface="+mn-ea"/>
              </a:rPr>
              <a:t>B</a:t>
            </a:r>
            <a:r>
              <a:rPr lang="zh-CN" altLang="zh-CN" dirty="0" smtClean="0">
                <a:sym typeface="+mn-ea"/>
              </a:rPr>
              <a:t>公司的交易行为，丙公司应承担与甲和乙同样的责任。根据规定，第三人有理由相信有限合伙人为普通合伙人并与其交易的，该有限合伙人对该笔交易承担与普通合伙人同样的责任。本题丙公司持有</a:t>
            </a:r>
            <a:r>
              <a:rPr lang="en-US" altLang="zh-CN" dirty="0" smtClean="0">
                <a:sym typeface="+mn-ea"/>
              </a:rPr>
              <a:t>A</a:t>
            </a:r>
            <a:r>
              <a:rPr lang="zh-CN" altLang="zh-CN" dirty="0" smtClean="0">
                <a:sym typeface="+mn-ea"/>
              </a:rPr>
              <a:t>企业的授权委托书并以普通合伙人的身份与</a:t>
            </a:r>
            <a:r>
              <a:rPr lang="en-US" altLang="zh-CN" dirty="0" smtClean="0">
                <a:sym typeface="+mn-ea"/>
              </a:rPr>
              <a:t>B</a:t>
            </a:r>
            <a:r>
              <a:rPr lang="zh-CN" altLang="zh-CN" dirty="0" smtClean="0">
                <a:sym typeface="+mn-ea"/>
              </a:rPr>
              <a:t>公司签订合同，</a:t>
            </a:r>
            <a:r>
              <a:rPr lang="en-US" altLang="zh-CN" dirty="0" smtClean="0">
                <a:sym typeface="+mn-ea"/>
              </a:rPr>
              <a:t>B</a:t>
            </a:r>
            <a:r>
              <a:rPr lang="zh-CN" altLang="zh-CN" dirty="0" smtClean="0">
                <a:sym typeface="+mn-ea"/>
              </a:rPr>
              <a:t>公司有理由相信有限合伙人为普通合伙人的名义并与其交易的，丙公司对该笔交易并不是仅以其认缴的出资额为限对合伙企业债务承担责任，而是与甲和乙一样，承担无限连带责任。 </a:t>
            </a:r>
            <a:endParaRPr lang="zh-CN" altLang="zh-CN" dirty="0" smtClean="0"/>
          </a:p>
          <a:p>
            <a:endParaRPr lang="zh-CN" altLang="zh-CN" dirty="0" smtClean="0"/>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4</a:t>
            </a:r>
            <a:r>
              <a:rPr lang="zh-CN" altLang="zh-CN" dirty="0" smtClean="0"/>
              <a:t>）丙公司将其在</a:t>
            </a:r>
            <a:r>
              <a:rPr lang="en-US" altLang="zh-CN" dirty="0" smtClean="0"/>
              <a:t>A</a:t>
            </a:r>
            <a:r>
              <a:rPr lang="zh-CN" altLang="zh-CN" dirty="0" smtClean="0"/>
              <a:t>企业中的财产份额出质的行为是否符合《合伙企业法》的规定？并说明理由。</a:t>
            </a:r>
            <a:endParaRPr lang="zh-CN" altLang="zh-CN" dirty="0" smtClean="0"/>
          </a:p>
          <a:p>
            <a:r>
              <a:rPr lang="zh-CN" altLang="zh-CN" dirty="0" smtClean="0"/>
              <a:t> </a:t>
            </a:r>
            <a:r>
              <a:rPr lang="en-US" altLang="zh-CN" dirty="0" smtClean="0">
                <a:solidFill>
                  <a:srgbClr val="FF0000"/>
                </a:solidFill>
                <a:sym typeface="+mn-ea"/>
              </a:rPr>
              <a:t>【</a:t>
            </a:r>
            <a:r>
              <a:rPr lang="zh-CN" altLang="en-US" dirty="0" smtClean="0">
                <a:solidFill>
                  <a:srgbClr val="FF0000"/>
                </a:solidFill>
                <a:sym typeface="+mn-ea"/>
              </a:rPr>
              <a:t>答案解析</a:t>
            </a:r>
            <a:r>
              <a:rPr lang="en-US" altLang="zh-CN" dirty="0" smtClean="0">
                <a:solidFill>
                  <a:srgbClr val="FF0000"/>
                </a:solidFill>
                <a:sym typeface="+mn-ea"/>
              </a:rPr>
              <a:t>】</a:t>
            </a:r>
            <a:endParaRPr lang="zh-CN" altLang="zh-CN" dirty="0" smtClean="0"/>
          </a:p>
          <a:p>
            <a:r>
              <a:rPr lang="zh-CN" altLang="zh-CN" dirty="0" smtClean="0">
                <a:sym typeface="+mn-ea"/>
              </a:rPr>
              <a:t>（</a:t>
            </a:r>
            <a:r>
              <a:rPr lang="en-US" altLang="zh-CN" dirty="0" smtClean="0">
                <a:sym typeface="+mn-ea"/>
              </a:rPr>
              <a:t>4</a:t>
            </a:r>
            <a:r>
              <a:rPr lang="zh-CN" altLang="zh-CN" dirty="0" smtClean="0">
                <a:sym typeface="+mn-ea"/>
              </a:rPr>
              <a:t>）丙公司将其在</a:t>
            </a:r>
            <a:r>
              <a:rPr lang="en-US" altLang="zh-CN" dirty="0" smtClean="0">
                <a:sym typeface="+mn-ea"/>
              </a:rPr>
              <a:t>A</a:t>
            </a:r>
            <a:r>
              <a:rPr lang="zh-CN" altLang="zh-CN" dirty="0" smtClean="0">
                <a:sym typeface="+mn-ea"/>
              </a:rPr>
              <a:t>企业中的财产份额出质的行为符合《合伙企业法》的规定。根据规定，有限合伙人可以将其在有限合伙企业中的财产份额出质，但合伙协议另有约定的除外。本题</a:t>
            </a:r>
            <a:r>
              <a:rPr lang="en-US" altLang="zh-CN" dirty="0" smtClean="0">
                <a:sym typeface="+mn-ea"/>
              </a:rPr>
              <a:t>A</a:t>
            </a:r>
            <a:r>
              <a:rPr lang="zh-CN" altLang="zh-CN" dirty="0" smtClean="0">
                <a:sym typeface="+mn-ea"/>
              </a:rPr>
              <a:t>企业合伙协议中并没有对有限合伙人将其在有限合伙企业中的财产份额出质作特别约定，有限合伙人丙公司的财产份额出质的行为是符合《合伙企业法》规定的。 </a:t>
            </a:r>
            <a:endParaRPr lang="zh-CN" altLang="zh-CN" dirty="0" smtClean="0"/>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amond(in)">
                                      <p:cBhvr>
                                        <p:cTn id="7" dur="2000"/>
                                        <p:tgtEl>
                                          <p:spTgt spid="2">
                                            <p:txEl>
                                              <p:pRg st="1" end="1"/>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diamond(in)">
                                      <p:cBhvr>
                                        <p:cTn id="10"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5</a:t>
            </a:r>
            <a:r>
              <a:rPr lang="zh-CN" altLang="zh-CN" dirty="0" smtClean="0"/>
              <a:t>）丙公司与</a:t>
            </a:r>
            <a:r>
              <a:rPr lang="en-US" altLang="zh-CN" dirty="0" smtClean="0"/>
              <a:t>A</a:t>
            </a:r>
            <a:r>
              <a:rPr lang="zh-CN" altLang="zh-CN" dirty="0" smtClean="0"/>
              <a:t>企业的交易行为是否符合《合伙企业法》的规定？并说明理由。 </a:t>
            </a:r>
            <a:endParaRPr lang="zh-CN" altLang="zh-CN" dirty="0" smtClean="0"/>
          </a:p>
          <a:p>
            <a:r>
              <a:rPr lang="en-US" altLang="zh-CN" dirty="0" smtClean="0">
                <a:solidFill>
                  <a:srgbClr val="FF0000"/>
                </a:solidFill>
                <a:sym typeface="+mn-ea"/>
              </a:rPr>
              <a:t>【</a:t>
            </a:r>
            <a:r>
              <a:rPr lang="zh-CN" altLang="en-US" dirty="0" smtClean="0">
                <a:solidFill>
                  <a:srgbClr val="FF0000"/>
                </a:solidFill>
                <a:sym typeface="+mn-ea"/>
              </a:rPr>
              <a:t>答案解析</a:t>
            </a:r>
            <a:r>
              <a:rPr lang="en-US" altLang="zh-CN" dirty="0" smtClean="0">
                <a:solidFill>
                  <a:srgbClr val="FF0000"/>
                </a:solidFill>
                <a:sym typeface="+mn-ea"/>
              </a:rPr>
              <a:t>】</a:t>
            </a:r>
            <a:endParaRPr lang="zh-CN" altLang="zh-CN" dirty="0" smtClean="0"/>
          </a:p>
          <a:p>
            <a:r>
              <a:rPr lang="zh-CN" altLang="zh-CN" dirty="0" smtClean="0">
                <a:sym typeface="+mn-ea"/>
              </a:rPr>
              <a:t>（</a:t>
            </a:r>
            <a:r>
              <a:rPr lang="en-US" altLang="zh-CN" dirty="0" smtClean="0">
                <a:sym typeface="+mn-ea"/>
              </a:rPr>
              <a:t>5</a:t>
            </a:r>
            <a:r>
              <a:rPr lang="zh-CN" altLang="zh-CN" dirty="0" smtClean="0">
                <a:sym typeface="+mn-ea"/>
              </a:rPr>
              <a:t>）丙公司与</a:t>
            </a:r>
            <a:r>
              <a:rPr lang="en-US" altLang="zh-CN" dirty="0" smtClean="0">
                <a:sym typeface="+mn-ea"/>
              </a:rPr>
              <a:t>A</a:t>
            </a:r>
            <a:r>
              <a:rPr lang="zh-CN" altLang="zh-CN" dirty="0" smtClean="0">
                <a:sym typeface="+mn-ea"/>
              </a:rPr>
              <a:t>企业的交易行为符合《合伙企业法》的规定。根据规定，有限合伙人可以同本企业进行交易，但合伙协议另有约定的除外。本题</a:t>
            </a:r>
            <a:r>
              <a:rPr lang="en-US" altLang="zh-CN" dirty="0" smtClean="0">
                <a:sym typeface="+mn-ea"/>
              </a:rPr>
              <a:t>A</a:t>
            </a:r>
            <a:r>
              <a:rPr lang="zh-CN" altLang="zh-CN" dirty="0" smtClean="0">
                <a:sym typeface="+mn-ea"/>
              </a:rPr>
              <a:t>企业合伙协议中并没有限制或禁止有限合伙人与本企业进行交易的特别约定。作为有限合伙人的丙公司与</a:t>
            </a:r>
            <a:r>
              <a:rPr lang="en-US" altLang="zh-CN" dirty="0" smtClean="0">
                <a:sym typeface="+mn-ea"/>
              </a:rPr>
              <a:t>A</a:t>
            </a:r>
            <a:r>
              <a:rPr lang="zh-CN" altLang="zh-CN" dirty="0" smtClean="0">
                <a:sym typeface="+mn-ea"/>
              </a:rPr>
              <a:t>企业进行交易是符合规定的。 </a:t>
            </a:r>
            <a:endParaRPr lang="zh-CN" altLang="zh-CN" dirty="0" smtClean="0"/>
          </a:p>
          <a:p>
            <a:endParaRPr lang="zh-CN" altLang="zh-CN" dirty="0" smtClean="0"/>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amond(in)">
                                      <p:cBhvr>
                                        <p:cTn id="7" dur="2000"/>
                                        <p:tgtEl>
                                          <p:spTgt spid="2">
                                            <p:txEl>
                                              <p:pRg st="1" end="1"/>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diamond(in)">
                                      <p:cBhvr>
                                        <p:cTn id="10"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6</a:t>
            </a:r>
            <a:r>
              <a:rPr lang="zh-CN" altLang="zh-CN" dirty="0" smtClean="0"/>
              <a:t>）丙公司和</a:t>
            </a:r>
            <a:r>
              <a:rPr lang="en-US" altLang="zh-CN" dirty="0" smtClean="0"/>
              <a:t>D</a:t>
            </a:r>
            <a:r>
              <a:rPr lang="zh-CN" altLang="zh-CN" dirty="0" smtClean="0"/>
              <a:t>公司对在其退伙前和入伙后</a:t>
            </a:r>
            <a:r>
              <a:rPr lang="en-US" altLang="zh-CN" dirty="0" smtClean="0"/>
              <a:t>A</a:t>
            </a:r>
            <a:r>
              <a:rPr lang="zh-CN" altLang="zh-CN" dirty="0" smtClean="0"/>
              <a:t>企业的债务各应如何承担责任？并说明理由。</a:t>
            </a:r>
            <a:endParaRPr lang="zh-CN" altLang="zh-CN" dirty="0" smtClean="0"/>
          </a:p>
          <a:p>
            <a:r>
              <a:rPr lang="en-US" altLang="zh-CN" dirty="0" smtClean="0">
                <a:solidFill>
                  <a:srgbClr val="FF0000"/>
                </a:solidFill>
                <a:sym typeface="+mn-ea"/>
              </a:rPr>
              <a:t>【</a:t>
            </a:r>
            <a:r>
              <a:rPr lang="zh-CN" altLang="en-US" dirty="0" smtClean="0">
                <a:solidFill>
                  <a:srgbClr val="FF0000"/>
                </a:solidFill>
                <a:sym typeface="+mn-ea"/>
              </a:rPr>
              <a:t>答案解析</a:t>
            </a:r>
            <a:r>
              <a:rPr lang="en-US" altLang="zh-CN" dirty="0" smtClean="0">
                <a:solidFill>
                  <a:srgbClr val="FF0000"/>
                </a:solidFill>
                <a:sym typeface="+mn-ea"/>
              </a:rPr>
              <a:t>】</a:t>
            </a:r>
            <a:endParaRPr lang="zh-CN" altLang="zh-CN" dirty="0" smtClean="0"/>
          </a:p>
          <a:p>
            <a:r>
              <a:rPr lang="zh-CN" altLang="zh-CN" dirty="0" smtClean="0">
                <a:sym typeface="+mn-ea"/>
              </a:rPr>
              <a:t>（</a:t>
            </a:r>
            <a:r>
              <a:rPr lang="en-US" altLang="zh-CN" dirty="0" smtClean="0">
                <a:sym typeface="+mn-ea"/>
              </a:rPr>
              <a:t>6</a:t>
            </a:r>
            <a:r>
              <a:rPr lang="zh-CN" altLang="zh-CN" dirty="0" smtClean="0">
                <a:sym typeface="+mn-ea"/>
              </a:rPr>
              <a:t>）首先，丙公司对在其退伙前</a:t>
            </a:r>
            <a:r>
              <a:rPr lang="en-US" altLang="zh-CN" dirty="0" smtClean="0">
                <a:sym typeface="+mn-ea"/>
              </a:rPr>
              <a:t>A</a:t>
            </a:r>
            <a:r>
              <a:rPr lang="zh-CN" altLang="zh-CN" dirty="0" smtClean="0">
                <a:sym typeface="+mn-ea"/>
              </a:rPr>
              <a:t>企业的债务，以其退伙时从有限合伙企业中取回的财产承担责任。根据规定，有限合伙人退伙后，对基于其退伙前的原因发生的有限合伙企业债务，以其退伙时从有限合伙企业中取回的财产承担责任。其次，</a:t>
            </a:r>
            <a:r>
              <a:rPr lang="en-US" altLang="zh-CN" dirty="0" smtClean="0">
                <a:sym typeface="+mn-ea"/>
              </a:rPr>
              <a:t>D</a:t>
            </a:r>
            <a:r>
              <a:rPr lang="zh-CN" altLang="zh-CN" dirty="0" smtClean="0">
                <a:sym typeface="+mn-ea"/>
              </a:rPr>
              <a:t>公司入伙后对其入伙前合伙企业的债务，以其认缴的出资额为限承担责任。根据规定，新入伙的有限合伙人对入伙前有限合伙企业的债务，以其认缴的出资额为限承担责任。 </a:t>
            </a:r>
            <a:endParaRPr lang="zh-CN" altLang="zh-CN" dirty="0" smtClean="0"/>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amond(in)">
                                      <p:cBhvr>
                                        <p:cTn id="7" dur="2000"/>
                                        <p:tgtEl>
                                          <p:spTgt spid="2">
                                            <p:txEl>
                                              <p:pRg st="1" end="1"/>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diamond(in)">
                                      <p:cBhvr>
                                        <p:cTn id="10"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3"/>
          <p:cNvSpPr txBox="1">
            <a:spLocks noChangeArrowheads="1"/>
          </p:cNvSpPr>
          <p:nvPr/>
        </p:nvSpPr>
        <p:spPr bwMode="auto">
          <a:xfrm>
            <a:off x="3756024" y="1365234"/>
            <a:ext cx="3387744" cy="1015663"/>
          </a:xfrm>
          <a:prstGeom prst="rect">
            <a:avLst/>
          </a:prstGeom>
          <a:noFill/>
          <a:ln w="25400" algn="ctr">
            <a:noFill/>
            <a:miter lim="800000"/>
          </a:ln>
        </p:spPr>
        <p:txBody>
          <a:bodyPr wrap="square">
            <a:spAutoFit/>
          </a:bodyPr>
          <a:lstStyle/>
          <a:p>
            <a:pPr>
              <a:spcBef>
                <a:spcPct val="50000"/>
              </a:spcBef>
            </a:pPr>
            <a:r>
              <a:rPr lang="zh-CN" altLang="en-US" sz="6000" dirty="0">
                <a:solidFill>
                  <a:schemeClr val="tx1"/>
                </a:solidFill>
                <a:latin typeface="华文行楷" panose="02010800040101010101" pitchFamily="2" charset="-122"/>
                <a:ea typeface="华文行楷" panose="02010800040101010101" pitchFamily="2" charset="-122"/>
              </a:rPr>
              <a:t>谢谢大家！</a:t>
            </a:r>
            <a:endParaRPr lang="zh-CN" altLang="en-US" sz="6000" dirty="0">
              <a:solidFill>
                <a:schemeClr val="tx1"/>
              </a:solidFill>
              <a:latin typeface="华文行楷" panose="02010800040101010101" pitchFamily="2" charset="-122"/>
              <a:ea typeface="华文行楷" panose="02010800040101010101" pitchFamily="2" charset="-122"/>
            </a:endParaRPr>
          </a:p>
        </p:txBody>
      </p:sp>
      <p:pic>
        <p:nvPicPr>
          <p:cNvPr id="9" name="Picture 11" descr="png-0235"/>
          <p:cNvPicPr>
            <a:picLocks noChangeAspect="1" noChangeArrowheads="1"/>
          </p:cNvPicPr>
          <p:nvPr/>
        </p:nvPicPr>
        <p:blipFill>
          <a:blip r:embed="rId1" cstate="print"/>
          <a:srcRect/>
          <a:stretch>
            <a:fillRect/>
          </a:stretch>
        </p:blipFill>
        <p:spPr bwMode="auto">
          <a:xfrm>
            <a:off x="2946399" y="2436804"/>
            <a:ext cx="1219200" cy="1219200"/>
          </a:xfrm>
          <a:prstGeom prst="rect">
            <a:avLst/>
          </a:prstGeom>
          <a:noFill/>
          <a:ln w="9525">
            <a:noFill/>
            <a:miter lim="800000"/>
            <a:headEnd/>
            <a:tailEnd/>
          </a:ln>
        </p:spPr>
      </p:pic>
      <p:grpSp>
        <p:nvGrpSpPr>
          <p:cNvPr id="10" name="Group 10"/>
          <p:cNvGrpSpPr/>
          <p:nvPr/>
        </p:nvGrpSpPr>
        <p:grpSpPr bwMode="auto">
          <a:xfrm>
            <a:off x="1789112" y="1357304"/>
            <a:ext cx="1951037" cy="1944687"/>
            <a:chOff x="612" y="1076"/>
            <a:chExt cx="1229" cy="1225"/>
          </a:xfrm>
        </p:grpSpPr>
        <p:pic>
          <p:nvPicPr>
            <p:cNvPr id="11" name="Picture 8" descr="png-0646"/>
            <p:cNvPicPr>
              <a:picLocks noChangeAspect="1" noChangeArrowheads="1"/>
            </p:cNvPicPr>
            <p:nvPr/>
          </p:nvPicPr>
          <p:blipFill>
            <a:blip r:embed="rId2" cstate="print"/>
            <a:srcRect/>
            <a:stretch>
              <a:fillRect/>
            </a:stretch>
          </p:blipFill>
          <p:spPr bwMode="auto">
            <a:xfrm>
              <a:off x="612" y="1076"/>
              <a:ext cx="1225" cy="1225"/>
            </a:xfrm>
            <a:prstGeom prst="rect">
              <a:avLst/>
            </a:prstGeom>
            <a:noFill/>
            <a:ln w="9525">
              <a:noFill/>
              <a:miter lim="800000"/>
              <a:headEnd/>
              <a:tailEnd/>
            </a:ln>
          </p:spPr>
        </p:pic>
        <p:sp>
          <p:nvSpPr>
            <p:cNvPr id="12" name="Text Box 9"/>
            <p:cNvSpPr txBox="1">
              <a:spLocks noChangeArrowheads="1"/>
            </p:cNvSpPr>
            <p:nvPr/>
          </p:nvSpPr>
          <p:spPr bwMode="auto">
            <a:xfrm rot="1238740">
              <a:off x="888" y="1538"/>
              <a:ext cx="953" cy="233"/>
            </a:xfrm>
            <a:prstGeom prst="rect">
              <a:avLst/>
            </a:prstGeom>
            <a:noFill/>
            <a:ln w="25400" algn="ctr">
              <a:noFill/>
              <a:miter lim="800000"/>
            </a:ln>
          </p:spPr>
          <p:txBody>
            <a:bodyPr>
              <a:spAutoFit/>
            </a:bodyPr>
            <a:lstStyle/>
            <a:p>
              <a:pPr>
                <a:spcBef>
                  <a:spcPct val="50000"/>
                </a:spcBef>
              </a:pPr>
              <a:r>
                <a:rPr lang="en-US" altLang="zh-CN">
                  <a:solidFill>
                    <a:schemeClr val="tx1"/>
                  </a:solidFill>
                  <a:latin typeface="Benguiat Bk BT"/>
                  <a:ea typeface="Kozuka Gothic Pro B" pitchFamily="34" charset="-128"/>
                </a:rPr>
                <a:t>The end!</a:t>
              </a:r>
              <a:endParaRPr lang="en-US" altLang="zh-CN">
                <a:solidFill>
                  <a:schemeClr val="tx1"/>
                </a:solidFill>
                <a:latin typeface="Benguiat Bk BT"/>
                <a:ea typeface="Kozuka Gothic Pro B" pitchFamily="34" charset="-128"/>
              </a:endParaRP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6908</Words>
  <Application>WPS 演示</Application>
  <PresentationFormat>全屏显示(16:9)</PresentationFormat>
  <Paragraphs>287</Paragraphs>
  <Slides>58</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58</vt:i4>
      </vt:variant>
    </vt:vector>
  </HeadingPairs>
  <TitlesOfParts>
    <vt:vector size="72" baseType="lpstr">
      <vt:lpstr>Arial</vt:lpstr>
      <vt:lpstr>宋体</vt:lpstr>
      <vt:lpstr>Wingdings</vt:lpstr>
      <vt:lpstr>微软雅黑</vt:lpstr>
      <vt:lpstr>黑体</vt:lpstr>
      <vt:lpstr>华文中宋</vt:lpstr>
      <vt:lpstr>Arial Unicode MS</vt:lpstr>
      <vt:lpstr>Calibri</vt:lpstr>
      <vt:lpstr>华文行楷</vt:lpstr>
      <vt:lpstr>Benguiat Bk BT</vt:lpstr>
      <vt:lpstr>Kozuka Gothic Pro B</vt:lpstr>
      <vt:lpstr>Segoe Print</vt:lpstr>
      <vt:lpstr>MS Mincho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尤霏霏</dc:creator>
  <cp:lastModifiedBy>执着妹儿</cp:lastModifiedBy>
  <cp:revision>37</cp:revision>
  <dcterms:created xsi:type="dcterms:W3CDTF">2015-05-28T10:03:00Z</dcterms:created>
  <dcterms:modified xsi:type="dcterms:W3CDTF">2018-08-27T11:07:05Z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